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bookmarkIdSeed="2">
  <p:sldMasterIdLst>
    <p:sldMasterId id="2147483648" r:id="rId5"/>
  </p:sldMasterIdLst>
  <p:notesMasterIdLst>
    <p:notesMasterId r:id="rId23"/>
  </p:notesMasterIdLst>
  <p:handoutMasterIdLst>
    <p:handoutMasterId r:id="rId24"/>
  </p:handoutMasterIdLst>
  <p:sldIdLst>
    <p:sldId id="361" r:id="rId6"/>
    <p:sldId id="354" r:id="rId7"/>
    <p:sldId id="365" r:id="rId8"/>
    <p:sldId id="363" r:id="rId9"/>
    <p:sldId id="364" r:id="rId10"/>
    <p:sldId id="369" r:id="rId11"/>
    <p:sldId id="357" r:id="rId12"/>
    <p:sldId id="372" r:id="rId13"/>
    <p:sldId id="371" r:id="rId14"/>
    <p:sldId id="373" r:id="rId15"/>
    <p:sldId id="370" r:id="rId16"/>
    <p:sldId id="359" r:id="rId17"/>
    <p:sldId id="374" r:id="rId18"/>
    <p:sldId id="376" r:id="rId19"/>
    <p:sldId id="375" r:id="rId20"/>
    <p:sldId id="377" r:id="rId21"/>
    <p:sldId id="360" r:id="rId22"/>
  </p:sldIdLst>
  <p:sldSz cx="9144000" cy="6858000" type="screen4x3"/>
  <p:notesSz cx="7010400" cy="9296400"/>
  <p:defaultTextStyle>
    <a:defPPr>
      <a:defRPr lang="en-US"/>
    </a:defPPr>
    <a:lvl1pPr algn="ctr" rtl="0" eaLnBrk="0" fontAlgn="base" hangingPunct="0">
      <a:spcBef>
        <a:spcPct val="0"/>
      </a:spcBef>
      <a:spcAft>
        <a:spcPct val="0"/>
      </a:spcAft>
      <a:defRPr sz="2400" kern="1200">
        <a:solidFill>
          <a:schemeClr val="tx1"/>
        </a:solidFill>
        <a:latin typeface="Georgia"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Georgia"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Georgia"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Georgia"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Georgia" pitchFamily="18" charset="0"/>
        <a:ea typeface="+mn-ea"/>
        <a:cs typeface="+mn-cs"/>
      </a:defRPr>
    </a:lvl5pPr>
    <a:lvl6pPr marL="2286000" algn="l" defTabSz="914400" rtl="0" eaLnBrk="1" latinLnBrk="0" hangingPunct="1">
      <a:defRPr sz="2400" kern="1200">
        <a:solidFill>
          <a:schemeClr val="tx1"/>
        </a:solidFill>
        <a:latin typeface="Georgia" pitchFamily="18" charset="0"/>
        <a:ea typeface="+mn-ea"/>
        <a:cs typeface="+mn-cs"/>
      </a:defRPr>
    </a:lvl6pPr>
    <a:lvl7pPr marL="2743200" algn="l" defTabSz="914400" rtl="0" eaLnBrk="1" latinLnBrk="0" hangingPunct="1">
      <a:defRPr sz="2400" kern="1200">
        <a:solidFill>
          <a:schemeClr val="tx1"/>
        </a:solidFill>
        <a:latin typeface="Georgia" pitchFamily="18" charset="0"/>
        <a:ea typeface="+mn-ea"/>
        <a:cs typeface="+mn-cs"/>
      </a:defRPr>
    </a:lvl7pPr>
    <a:lvl8pPr marL="3200400" algn="l" defTabSz="914400" rtl="0" eaLnBrk="1" latinLnBrk="0" hangingPunct="1">
      <a:defRPr sz="2400" kern="1200">
        <a:solidFill>
          <a:schemeClr val="tx1"/>
        </a:solidFill>
        <a:latin typeface="Georgia" pitchFamily="18" charset="0"/>
        <a:ea typeface="+mn-ea"/>
        <a:cs typeface="+mn-cs"/>
      </a:defRPr>
    </a:lvl8pPr>
    <a:lvl9pPr marL="3657600" algn="l" defTabSz="914400" rtl="0" eaLnBrk="1" latinLnBrk="0" hangingPunct="1">
      <a:defRPr sz="2400" kern="1200">
        <a:solidFill>
          <a:schemeClr val="tx1"/>
        </a:solidFill>
        <a:latin typeface="Georgia"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160">
          <p15:clr>
            <a:srgbClr val="A4A3A4"/>
          </p15:clr>
        </p15:guide>
        <p15:guide id="5" orient="horz" pos="2909">
          <p15:clr>
            <a:srgbClr val="A4A3A4"/>
          </p15:clr>
        </p15:guide>
        <p15:guide id="6" orient="horz" pos="2905">
          <p15:clr>
            <a:srgbClr val="A4A3A4"/>
          </p15:clr>
        </p15:guide>
        <p15:guide id="7" pos="2261">
          <p15:clr>
            <a:srgbClr val="A4A3A4"/>
          </p15:clr>
        </p15:guide>
        <p15:guide id="8" pos="2208">
          <p15:clr>
            <a:srgbClr val="A4A3A4"/>
          </p15:clr>
        </p15:guide>
        <p15:guide id="9" orient="horz" pos="2955">
          <p15:clr>
            <a:srgbClr val="A4A3A4"/>
          </p15:clr>
        </p15:guide>
        <p15:guide id="10" orient="horz" pos="295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ta" initials="G" lastIdx="2" clrIdx="0"/>
  <p:cmAuthor id="1" name="Sowell, Mia" initials="SM" lastIdx="13" clrIdx="1">
    <p:extLst/>
  </p:cmAuthor>
  <p:cmAuthor id="2" name="Beauman, Kimberly" initials="BK" lastIdx="3" clrIdx="2"/>
  <p:cmAuthor id="3" name="Marina Titova" initials="MT"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66"/>
    <a:srgbClr val="4A2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6" autoAdjust="0"/>
    <p:restoredTop sz="98946" autoAdjust="0"/>
  </p:normalViewPr>
  <p:slideViewPr>
    <p:cSldViewPr>
      <p:cViewPr varScale="1">
        <p:scale>
          <a:sx n="107" d="100"/>
          <a:sy n="107" d="100"/>
        </p:scale>
        <p:origin x="-1014" y="-96"/>
      </p:cViewPr>
      <p:guideLst>
        <p:guide orient="horz" pos="2160"/>
        <p:guide pos="2880"/>
      </p:guideLst>
    </p:cSldViewPr>
  </p:slideViewPr>
  <p:outlineViewPr>
    <p:cViewPr>
      <p:scale>
        <a:sx n="33" d="100"/>
        <a:sy n="33" d="100"/>
      </p:scale>
      <p:origin x="0" y="484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216" y="-96"/>
      </p:cViewPr>
      <p:guideLst>
        <p:guide orient="horz" pos="2932"/>
        <p:guide orient="horz" pos="2928"/>
        <p:guide orient="horz" pos="2909"/>
        <p:guide orient="horz" pos="2905"/>
        <p:guide orient="horz" pos="2955"/>
        <p:guide orient="horz" pos="2951"/>
        <p:guide pos="2212"/>
        <p:guide pos="2160"/>
        <p:guide pos="2261"/>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6-10-14T12:53:35.315"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2" y="0"/>
            <a:ext cx="3037735" cy="464504"/>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lvl1pPr algn="l" defTabSz="927756">
              <a:defRPr sz="1200"/>
            </a:lvl1pPr>
          </a:lstStyle>
          <a:p>
            <a:pPr>
              <a:defRPr/>
            </a:pPr>
            <a:endParaRPr lang="en-US"/>
          </a:p>
        </p:txBody>
      </p:sp>
      <p:sp>
        <p:nvSpPr>
          <p:cNvPr id="76803" name="Rectangle 3"/>
          <p:cNvSpPr>
            <a:spLocks noGrp="1" noChangeArrowheads="1"/>
          </p:cNvSpPr>
          <p:nvPr>
            <p:ph type="dt" sz="quarter" idx="1"/>
          </p:nvPr>
        </p:nvSpPr>
        <p:spPr bwMode="auto">
          <a:xfrm>
            <a:off x="3971083" y="0"/>
            <a:ext cx="3037735" cy="464504"/>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lvl1pPr algn="r" defTabSz="927756">
              <a:defRPr sz="1200"/>
            </a:lvl1pPr>
          </a:lstStyle>
          <a:p>
            <a:pPr>
              <a:defRPr/>
            </a:pPr>
            <a:endParaRPr lang="en-US"/>
          </a:p>
        </p:txBody>
      </p:sp>
      <p:sp>
        <p:nvSpPr>
          <p:cNvPr id="76804" name="Rectangle 4"/>
          <p:cNvSpPr>
            <a:spLocks noGrp="1" noChangeArrowheads="1"/>
          </p:cNvSpPr>
          <p:nvPr>
            <p:ph type="ftr" sz="quarter" idx="2"/>
          </p:nvPr>
        </p:nvSpPr>
        <p:spPr bwMode="auto">
          <a:xfrm>
            <a:off x="2" y="8830312"/>
            <a:ext cx="3037735" cy="464504"/>
          </a:xfrm>
          <a:prstGeom prst="rect">
            <a:avLst/>
          </a:prstGeom>
          <a:noFill/>
          <a:ln w="9525">
            <a:noFill/>
            <a:miter lim="800000"/>
            <a:headEnd/>
            <a:tailEnd/>
          </a:ln>
          <a:effectLst/>
        </p:spPr>
        <p:txBody>
          <a:bodyPr vert="horz" wrap="square" lIns="92748" tIns="46374" rIns="92748" bIns="46374" numCol="1" anchor="b" anchorCtr="0" compatLnSpc="1">
            <a:prstTxWarp prst="textNoShape">
              <a:avLst/>
            </a:prstTxWarp>
          </a:bodyPr>
          <a:lstStyle>
            <a:lvl1pPr algn="l" defTabSz="927756">
              <a:defRPr sz="1200"/>
            </a:lvl1pPr>
          </a:lstStyle>
          <a:p>
            <a:pPr>
              <a:defRPr/>
            </a:pPr>
            <a:endParaRPr lang="en-US"/>
          </a:p>
        </p:txBody>
      </p:sp>
      <p:sp>
        <p:nvSpPr>
          <p:cNvPr id="76805" name="Rectangle 5"/>
          <p:cNvSpPr>
            <a:spLocks noGrp="1" noChangeArrowheads="1"/>
          </p:cNvSpPr>
          <p:nvPr>
            <p:ph type="sldNum" sz="quarter" idx="3"/>
          </p:nvPr>
        </p:nvSpPr>
        <p:spPr bwMode="auto">
          <a:xfrm>
            <a:off x="3971083" y="8830312"/>
            <a:ext cx="3037735" cy="464504"/>
          </a:xfrm>
          <a:prstGeom prst="rect">
            <a:avLst/>
          </a:prstGeom>
          <a:noFill/>
          <a:ln w="9525">
            <a:noFill/>
            <a:miter lim="800000"/>
            <a:headEnd/>
            <a:tailEnd/>
          </a:ln>
          <a:effectLst/>
        </p:spPr>
        <p:txBody>
          <a:bodyPr vert="horz" wrap="square" lIns="92748" tIns="46374" rIns="92748" bIns="46374" numCol="1" anchor="b" anchorCtr="0" compatLnSpc="1">
            <a:prstTxWarp prst="textNoShape">
              <a:avLst/>
            </a:prstTxWarp>
          </a:bodyPr>
          <a:lstStyle>
            <a:lvl1pPr algn="r" defTabSz="927756">
              <a:defRPr sz="1200"/>
            </a:lvl1pPr>
          </a:lstStyle>
          <a:p>
            <a:pPr>
              <a:defRPr/>
            </a:pPr>
            <a:fld id="{D29E7EF4-1566-4C07-8A07-1EF88D41E5A4}" type="slidenum">
              <a:rPr lang="en-US"/>
              <a:pPr>
                <a:defRPr/>
              </a:pPr>
              <a:t>‹#›</a:t>
            </a:fld>
            <a:endParaRPr lang="en-US"/>
          </a:p>
        </p:txBody>
      </p:sp>
    </p:spTree>
    <p:extLst>
      <p:ext uri="{BB962C8B-B14F-4D97-AF65-F5344CB8AC3E}">
        <p14:creationId xmlns:p14="http://schemas.microsoft.com/office/powerpoint/2010/main" val="127659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3037735" cy="464504"/>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lvl1pPr algn="l" defTabSz="927756">
              <a:defRPr sz="1200"/>
            </a:lvl1pPr>
          </a:lstStyle>
          <a:p>
            <a:pPr>
              <a:defRPr/>
            </a:pPr>
            <a:endParaRPr lang="en-US"/>
          </a:p>
        </p:txBody>
      </p:sp>
      <p:sp>
        <p:nvSpPr>
          <p:cNvPr id="4099" name="Rectangle 3"/>
          <p:cNvSpPr>
            <a:spLocks noGrp="1" noChangeArrowheads="1"/>
          </p:cNvSpPr>
          <p:nvPr>
            <p:ph type="dt" idx="1"/>
          </p:nvPr>
        </p:nvSpPr>
        <p:spPr bwMode="auto">
          <a:xfrm>
            <a:off x="3972667" y="0"/>
            <a:ext cx="3037734" cy="464504"/>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lvl1pPr algn="r" defTabSz="927756">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933" y="4416742"/>
            <a:ext cx="5140537" cy="4182111"/>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2" y="8831898"/>
            <a:ext cx="3037735" cy="464503"/>
          </a:xfrm>
          <a:prstGeom prst="rect">
            <a:avLst/>
          </a:prstGeom>
          <a:noFill/>
          <a:ln w="9525">
            <a:noFill/>
            <a:miter lim="800000"/>
            <a:headEnd/>
            <a:tailEnd/>
          </a:ln>
          <a:effectLst/>
        </p:spPr>
        <p:txBody>
          <a:bodyPr vert="horz" wrap="square" lIns="92748" tIns="46374" rIns="92748" bIns="46374" numCol="1" anchor="b" anchorCtr="0" compatLnSpc="1">
            <a:prstTxWarp prst="textNoShape">
              <a:avLst/>
            </a:prstTxWarp>
          </a:bodyPr>
          <a:lstStyle>
            <a:lvl1pPr algn="l" defTabSz="927756">
              <a:defRPr sz="1200"/>
            </a:lvl1pPr>
          </a:lstStyle>
          <a:p>
            <a:pPr>
              <a:defRPr/>
            </a:pPr>
            <a:endParaRPr lang="en-US"/>
          </a:p>
        </p:txBody>
      </p:sp>
      <p:sp>
        <p:nvSpPr>
          <p:cNvPr id="4103" name="Rectangle 7"/>
          <p:cNvSpPr>
            <a:spLocks noGrp="1" noChangeArrowheads="1"/>
          </p:cNvSpPr>
          <p:nvPr>
            <p:ph type="sldNum" sz="quarter" idx="5"/>
          </p:nvPr>
        </p:nvSpPr>
        <p:spPr bwMode="auto">
          <a:xfrm>
            <a:off x="3972667" y="8831898"/>
            <a:ext cx="3037734" cy="464503"/>
          </a:xfrm>
          <a:prstGeom prst="rect">
            <a:avLst/>
          </a:prstGeom>
          <a:noFill/>
          <a:ln w="9525">
            <a:noFill/>
            <a:miter lim="800000"/>
            <a:headEnd/>
            <a:tailEnd/>
          </a:ln>
          <a:effectLst/>
        </p:spPr>
        <p:txBody>
          <a:bodyPr vert="horz" wrap="square" lIns="92748" tIns="46374" rIns="92748" bIns="46374" numCol="1" anchor="b" anchorCtr="0" compatLnSpc="1">
            <a:prstTxWarp prst="textNoShape">
              <a:avLst/>
            </a:prstTxWarp>
          </a:bodyPr>
          <a:lstStyle>
            <a:lvl1pPr algn="r" defTabSz="927756">
              <a:defRPr sz="1200"/>
            </a:lvl1pPr>
          </a:lstStyle>
          <a:p>
            <a:pPr>
              <a:defRPr/>
            </a:pPr>
            <a:fld id="{8751944C-F9CE-48EB-A22D-85868E947BE2}" type="slidenum">
              <a:rPr lang="en-US"/>
              <a:pPr>
                <a:defRPr/>
              </a:pPr>
              <a:t>‹#›</a:t>
            </a:fld>
            <a:endParaRPr lang="en-US"/>
          </a:p>
        </p:txBody>
      </p:sp>
    </p:spTree>
    <p:extLst>
      <p:ext uri="{BB962C8B-B14F-4D97-AF65-F5344CB8AC3E}">
        <p14:creationId xmlns:p14="http://schemas.microsoft.com/office/powerpoint/2010/main" val="28181465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eorgi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eorgi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eorg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756">
              <a:defRPr sz="2400">
                <a:solidFill>
                  <a:schemeClr val="tx1"/>
                </a:solidFill>
                <a:latin typeface="Georgia" pitchFamily="18" charset="0"/>
              </a:defRPr>
            </a:lvl1pPr>
            <a:lvl2pPr marL="738418" indent="-284007" defTabSz="927756">
              <a:defRPr sz="2400">
                <a:solidFill>
                  <a:schemeClr val="tx1"/>
                </a:solidFill>
                <a:latin typeface="Georgia" pitchFamily="18" charset="0"/>
              </a:defRPr>
            </a:lvl2pPr>
            <a:lvl3pPr marL="1136028" indent="-227206" defTabSz="927756">
              <a:defRPr sz="2400">
                <a:solidFill>
                  <a:schemeClr val="tx1"/>
                </a:solidFill>
                <a:latin typeface="Georgia" pitchFamily="18" charset="0"/>
              </a:defRPr>
            </a:lvl3pPr>
            <a:lvl4pPr marL="1590439" indent="-227206" defTabSz="927756">
              <a:defRPr sz="2400">
                <a:solidFill>
                  <a:schemeClr val="tx1"/>
                </a:solidFill>
                <a:latin typeface="Georgia" pitchFamily="18" charset="0"/>
              </a:defRPr>
            </a:lvl4pPr>
            <a:lvl5pPr marL="2044850" indent="-227206" defTabSz="927756">
              <a:defRPr sz="2400">
                <a:solidFill>
                  <a:schemeClr val="tx1"/>
                </a:solidFill>
                <a:latin typeface="Georgia" pitchFamily="18" charset="0"/>
              </a:defRPr>
            </a:lvl5pPr>
            <a:lvl6pPr marL="2499261" indent="-227206" algn="ctr" defTabSz="927756" eaLnBrk="0" fontAlgn="base" hangingPunct="0">
              <a:spcBef>
                <a:spcPct val="0"/>
              </a:spcBef>
              <a:spcAft>
                <a:spcPct val="0"/>
              </a:spcAft>
              <a:defRPr sz="2400">
                <a:solidFill>
                  <a:schemeClr val="tx1"/>
                </a:solidFill>
                <a:latin typeface="Georgia" pitchFamily="18" charset="0"/>
              </a:defRPr>
            </a:lvl6pPr>
            <a:lvl7pPr marL="2953672" indent="-227206" algn="ctr" defTabSz="927756" eaLnBrk="0" fontAlgn="base" hangingPunct="0">
              <a:spcBef>
                <a:spcPct val="0"/>
              </a:spcBef>
              <a:spcAft>
                <a:spcPct val="0"/>
              </a:spcAft>
              <a:defRPr sz="2400">
                <a:solidFill>
                  <a:schemeClr val="tx1"/>
                </a:solidFill>
                <a:latin typeface="Georgia" pitchFamily="18" charset="0"/>
              </a:defRPr>
            </a:lvl7pPr>
            <a:lvl8pPr marL="3408083" indent="-227206" algn="ctr" defTabSz="927756" eaLnBrk="0" fontAlgn="base" hangingPunct="0">
              <a:spcBef>
                <a:spcPct val="0"/>
              </a:spcBef>
              <a:spcAft>
                <a:spcPct val="0"/>
              </a:spcAft>
              <a:defRPr sz="2400">
                <a:solidFill>
                  <a:schemeClr val="tx1"/>
                </a:solidFill>
                <a:latin typeface="Georgia" pitchFamily="18" charset="0"/>
              </a:defRPr>
            </a:lvl8pPr>
            <a:lvl9pPr marL="3862494" indent="-227206" algn="ctr" defTabSz="927756" eaLnBrk="0" fontAlgn="base" hangingPunct="0">
              <a:spcBef>
                <a:spcPct val="0"/>
              </a:spcBef>
              <a:spcAft>
                <a:spcPct val="0"/>
              </a:spcAft>
              <a:defRPr sz="2400">
                <a:solidFill>
                  <a:schemeClr val="tx1"/>
                </a:solidFill>
                <a:latin typeface="Georgia" pitchFamily="18" charset="0"/>
              </a:defRPr>
            </a:lvl9pPr>
          </a:lstStyle>
          <a:p>
            <a:fld id="{16AD624A-0D1C-4FFA-AE10-1D7D5713DD63}" type="slidenum">
              <a:rPr lang="en-US" sz="1200"/>
              <a:pPr/>
              <a:t>3</a:t>
            </a:fld>
            <a:endParaRPr 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701992" y="4416742"/>
            <a:ext cx="5606418" cy="41821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792735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143000" y="5715000"/>
            <a:ext cx="7543800" cy="0"/>
          </a:xfrm>
          <a:prstGeom prst="line">
            <a:avLst/>
          </a:prstGeom>
          <a:noFill/>
          <a:ln w="9525">
            <a:solidFill>
              <a:schemeClr val="tx2"/>
            </a:solidFill>
            <a:round/>
            <a:headEnd/>
            <a:tailEnd/>
          </a:ln>
          <a:effectLst/>
        </p:spPr>
        <p:txBody>
          <a:bodyPr wrap="none" anchor="ctr"/>
          <a:lstStyle/>
          <a:p>
            <a:pPr>
              <a:defRPr/>
            </a:pPr>
            <a:endParaRPr lang="en-US"/>
          </a:p>
        </p:txBody>
      </p:sp>
      <p:sp>
        <p:nvSpPr>
          <p:cNvPr id="5" name="Line 8"/>
          <p:cNvSpPr>
            <a:spLocks noChangeShapeType="1"/>
          </p:cNvSpPr>
          <p:nvPr/>
        </p:nvSpPr>
        <p:spPr bwMode="auto">
          <a:xfrm>
            <a:off x="2819400" y="381000"/>
            <a:ext cx="0" cy="6096000"/>
          </a:xfrm>
          <a:prstGeom prst="line">
            <a:avLst/>
          </a:prstGeom>
          <a:noFill/>
          <a:ln w="9525">
            <a:solidFill>
              <a:schemeClr val="tx2"/>
            </a:solidFill>
            <a:round/>
            <a:headEnd/>
            <a:tailEnd/>
          </a:ln>
          <a:effectLst/>
        </p:spPr>
        <p:txBody>
          <a:bodyPr wrap="none" anchor="ctr"/>
          <a:lstStyle/>
          <a:p>
            <a:pPr>
              <a:defRPr/>
            </a:pPr>
            <a:endParaRPr lang="en-US"/>
          </a:p>
        </p:txBody>
      </p:sp>
      <p:sp>
        <p:nvSpPr>
          <p:cNvPr id="6" name="Line 9"/>
          <p:cNvSpPr>
            <a:spLocks noChangeShapeType="1"/>
          </p:cNvSpPr>
          <p:nvPr/>
        </p:nvSpPr>
        <p:spPr bwMode="auto">
          <a:xfrm>
            <a:off x="457200" y="1524000"/>
            <a:ext cx="8229600" cy="0"/>
          </a:xfrm>
          <a:prstGeom prst="line">
            <a:avLst/>
          </a:prstGeom>
          <a:noFill/>
          <a:ln w="9525">
            <a:solidFill>
              <a:schemeClr val="tx2"/>
            </a:solidFill>
            <a:round/>
            <a:headEnd/>
            <a:tailEnd/>
          </a:ln>
          <a:effectLst/>
        </p:spPr>
        <p:txBody>
          <a:bodyPr wrap="none" anchor="ctr"/>
          <a:lstStyle/>
          <a:p>
            <a:pPr>
              <a:defRPr/>
            </a:pPr>
            <a:endParaRPr lang="en-US"/>
          </a:p>
        </p:txBody>
      </p:sp>
      <p:pic>
        <p:nvPicPr>
          <p:cNvPr id="8"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2316163"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2895600" y="2057400"/>
            <a:ext cx="5791200" cy="1600200"/>
          </a:xfrm>
        </p:spPr>
        <p:txBody>
          <a:bodyPr/>
          <a:lstStyle>
            <a:lvl1pPr>
              <a:defRPr sz="2800">
                <a:solidFill>
                  <a:schemeClr val="accent2"/>
                </a:solidFill>
              </a:defRPr>
            </a:lvl1pPr>
          </a:lstStyle>
          <a:p>
            <a:r>
              <a:rPr lang="en-US"/>
              <a:t>Click to edit Master title style</a:t>
            </a:r>
          </a:p>
        </p:txBody>
      </p:sp>
      <p:sp>
        <p:nvSpPr>
          <p:cNvPr id="16387" name="Rectangle 3"/>
          <p:cNvSpPr>
            <a:spLocks noGrp="1" noChangeArrowheads="1"/>
          </p:cNvSpPr>
          <p:nvPr>
            <p:ph type="subTitle" idx="1"/>
          </p:nvPr>
        </p:nvSpPr>
        <p:spPr>
          <a:xfrm>
            <a:off x="2895600" y="3886200"/>
            <a:ext cx="5791200" cy="1447800"/>
          </a:xfrm>
        </p:spPr>
        <p:txBody>
          <a:bodyPr/>
          <a:lstStyle>
            <a:lvl1pPr marL="0" indent="0" algn="ctr">
              <a:buFont typeface="Wingdings" pitchFamily="2" charset="2"/>
              <a:buNone/>
              <a:defRPr>
                <a:solidFill>
                  <a:schemeClr val="tx2"/>
                </a:solidFill>
              </a:defRPr>
            </a:lvl1pPr>
          </a:lstStyle>
          <a:p>
            <a:r>
              <a:rPr lang="en-US"/>
              <a:t>Click to edit Master subtitle style</a:t>
            </a:r>
          </a:p>
        </p:txBody>
      </p:sp>
    </p:spTree>
    <p:extLst>
      <p:ext uri="{BB962C8B-B14F-4D97-AF65-F5344CB8AC3E}">
        <p14:creationId xmlns:p14="http://schemas.microsoft.com/office/powerpoint/2010/main" val="121858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6" name="Rectangle 6"/>
          <p:cNvSpPr>
            <a:spLocks noGrp="1" noChangeArrowheads="1"/>
          </p:cNvSpPr>
          <p:nvPr>
            <p:ph type="sldNum" sz="quarter" idx="12"/>
          </p:nvPr>
        </p:nvSpPr>
        <p:spPr>
          <a:ln/>
        </p:spPr>
        <p:txBody>
          <a:bodyPr/>
          <a:lstStyle>
            <a:lvl1pPr>
              <a:defRPr/>
            </a:lvl1pPr>
          </a:lstStyle>
          <a:p>
            <a:pPr>
              <a:defRPr/>
            </a:pPr>
            <a:fld id="{FA27F1F5-6004-42F8-91F2-64CB9C39EFC0}" type="slidenum">
              <a:rPr lang="en-US"/>
              <a:pPr>
                <a:defRPr/>
              </a:pPr>
              <a:t>‹#›</a:t>
            </a:fld>
            <a:endParaRPr lang="en-US"/>
          </a:p>
        </p:txBody>
      </p:sp>
    </p:spTree>
    <p:extLst>
      <p:ext uri="{BB962C8B-B14F-4D97-AF65-F5344CB8AC3E}">
        <p14:creationId xmlns:p14="http://schemas.microsoft.com/office/powerpoint/2010/main" val="237645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6" name="Rectangle 6"/>
          <p:cNvSpPr>
            <a:spLocks noGrp="1" noChangeArrowheads="1"/>
          </p:cNvSpPr>
          <p:nvPr>
            <p:ph type="sldNum" sz="quarter" idx="12"/>
          </p:nvPr>
        </p:nvSpPr>
        <p:spPr>
          <a:ln/>
        </p:spPr>
        <p:txBody>
          <a:bodyPr/>
          <a:lstStyle>
            <a:lvl1pPr>
              <a:defRPr/>
            </a:lvl1pPr>
          </a:lstStyle>
          <a:p>
            <a:pPr>
              <a:defRPr/>
            </a:pPr>
            <a:fld id="{F7BD033F-2047-4507-90F4-CF110664EDAB}" type="slidenum">
              <a:rPr lang="en-US"/>
              <a:pPr>
                <a:defRPr/>
              </a:pPr>
              <a:t>‹#›</a:t>
            </a:fld>
            <a:endParaRPr lang="en-US"/>
          </a:p>
        </p:txBody>
      </p:sp>
    </p:spTree>
    <p:extLst>
      <p:ext uri="{BB962C8B-B14F-4D97-AF65-F5344CB8AC3E}">
        <p14:creationId xmlns:p14="http://schemas.microsoft.com/office/powerpoint/2010/main" val="111281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6" name="Rectangle 6"/>
          <p:cNvSpPr>
            <a:spLocks noGrp="1" noChangeArrowheads="1"/>
          </p:cNvSpPr>
          <p:nvPr>
            <p:ph type="sldNum" sz="quarter" idx="12"/>
          </p:nvPr>
        </p:nvSpPr>
        <p:spPr>
          <a:ln/>
        </p:spPr>
        <p:txBody>
          <a:bodyPr/>
          <a:lstStyle>
            <a:lvl1pPr>
              <a:defRPr/>
            </a:lvl1pPr>
          </a:lstStyle>
          <a:p>
            <a:pPr>
              <a:defRPr/>
            </a:pPr>
            <a:fld id="{135E1F9B-EB88-4BDB-AE85-E514DBE75413}" type="slidenum">
              <a:rPr lang="en-US"/>
              <a:pPr>
                <a:defRPr/>
              </a:pPr>
              <a:t>‹#›</a:t>
            </a:fld>
            <a:endParaRPr lang="en-US"/>
          </a:p>
        </p:txBody>
      </p:sp>
    </p:spTree>
    <p:extLst>
      <p:ext uri="{BB962C8B-B14F-4D97-AF65-F5344CB8AC3E}">
        <p14:creationId xmlns:p14="http://schemas.microsoft.com/office/powerpoint/2010/main" val="389105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6" name="Rectangle 6"/>
          <p:cNvSpPr>
            <a:spLocks noGrp="1" noChangeArrowheads="1"/>
          </p:cNvSpPr>
          <p:nvPr>
            <p:ph type="sldNum" sz="quarter" idx="12"/>
          </p:nvPr>
        </p:nvSpPr>
        <p:spPr>
          <a:ln/>
        </p:spPr>
        <p:txBody>
          <a:bodyPr/>
          <a:lstStyle>
            <a:lvl1pPr>
              <a:defRPr/>
            </a:lvl1pPr>
          </a:lstStyle>
          <a:p>
            <a:pPr>
              <a:defRPr/>
            </a:pPr>
            <a:fld id="{A3C01BFB-E5BB-460A-8E0B-EF1B79B2939E}" type="slidenum">
              <a:rPr lang="en-US"/>
              <a:pPr>
                <a:defRPr/>
              </a:pPr>
              <a:t>‹#›</a:t>
            </a:fld>
            <a:endParaRPr lang="en-US"/>
          </a:p>
        </p:txBody>
      </p:sp>
    </p:spTree>
    <p:extLst>
      <p:ext uri="{BB962C8B-B14F-4D97-AF65-F5344CB8AC3E}">
        <p14:creationId xmlns:p14="http://schemas.microsoft.com/office/powerpoint/2010/main" val="1999013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7" name="Rectangle 6"/>
          <p:cNvSpPr>
            <a:spLocks noGrp="1" noChangeArrowheads="1"/>
          </p:cNvSpPr>
          <p:nvPr>
            <p:ph type="sldNum" sz="quarter" idx="12"/>
          </p:nvPr>
        </p:nvSpPr>
        <p:spPr>
          <a:ln/>
        </p:spPr>
        <p:txBody>
          <a:bodyPr/>
          <a:lstStyle>
            <a:lvl1pPr>
              <a:defRPr/>
            </a:lvl1pPr>
          </a:lstStyle>
          <a:p>
            <a:pPr>
              <a:defRPr/>
            </a:pPr>
            <a:fld id="{4B4A33CD-CBF7-429D-B5E5-9C4C17FB594B}" type="slidenum">
              <a:rPr lang="en-US"/>
              <a:pPr>
                <a:defRPr/>
              </a:pPr>
              <a:t>‹#›</a:t>
            </a:fld>
            <a:endParaRPr lang="en-US"/>
          </a:p>
        </p:txBody>
      </p:sp>
    </p:spTree>
    <p:extLst>
      <p:ext uri="{BB962C8B-B14F-4D97-AF65-F5344CB8AC3E}">
        <p14:creationId xmlns:p14="http://schemas.microsoft.com/office/powerpoint/2010/main" val="429381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9" name="Rectangle 6"/>
          <p:cNvSpPr>
            <a:spLocks noGrp="1" noChangeArrowheads="1"/>
          </p:cNvSpPr>
          <p:nvPr>
            <p:ph type="sldNum" sz="quarter" idx="12"/>
          </p:nvPr>
        </p:nvSpPr>
        <p:spPr>
          <a:ln/>
        </p:spPr>
        <p:txBody>
          <a:bodyPr/>
          <a:lstStyle>
            <a:lvl1pPr>
              <a:defRPr/>
            </a:lvl1pPr>
          </a:lstStyle>
          <a:p>
            <a:pPr>
              <a:defRPr/>
            </a:pPr>
            <a:fld id="{51BE1390-9EDA-4B36-B1AF-EF7D880D9190}" type="slidenum">
              <a:rPr lang="en-US"/>
              <a:pPr>
                <a:defRPr/>
              </a:pPr>
              <a:t>‹#›</a:t>
            </a:fld>
            <a:endParaRPr lang="en-US"/>
          </a:p>
        </p:txBody>
      </p:sp>
    </p:spTree>
    <p:extLst>
      <p:ext uri="{BB962C8B-B14F-4D97-AF65-F5344CB8AC3E}">
        <p14:creationId xmlns:p14="http://schemas.microsoft.com/office/powerpoint/2010/main" val="410931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5" name="Rectangle 6"/>
          <p:cNvSpPr>
            <a:spLocks noGrp="1" noChangeArrowheads="1"/>
          </p:cNvSpPr>
          <p:nvPr>
            <p:ph type="sldNum" sz="quarter" idx="12"/>
          </p:nvPr>
        </p:nvSpPr>
        <p:spPr>
          <a:ln/>
        </p:spPr>
        <p:txBody>
          <a:bodyPr/>
          <a:lstStyle>
            <a:lvl1pPr>
              <a:defRPr/>
            </a:lvl1pPr>
          </a:lstStyle>
          <a:p>
            <a:pPr>
              <a:defRPr/>
            </a:pPr>
            <a:fld id="{3EA35EA5-753B-4CF2-A0C3-9ABC29928E82}" type="slidenum">
              <a:rPr lang="en-US"/>
              <a:pPr>
                <a:defRPr/>
              </a:pPr>
              <a:t>‹#›</a:t>
            </a:fld>
            <a:endParaRPr lang="en-US"/>
          </a:p>
        </p:txBody>
      </p:sp>
    </p:spTree>
    <p:extLst>
      <p:ext uri="{BB962C8B-B14F-4D97-AF65-F5344CB8AC3E}">
        <p14:creationId xmlns:p14="http://schemas.microsoft.com/office/powerpoint/2010/main" val="641490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4" name="Rectangle 6"/>
          <p:cNvSpPr>
            <a:spLocks noGrp="1" noChangeArrowheads="1"/>
          </p:cNvSpPr>
          <p:nvPr>
            <p:ph type="sldNum" sz="quarter" idx="12"/>
          </p:nvPr>
        </p:nvSpPr>
        <p:spPr>
          <a:ln/>
        </p:spPr>
        <p:txBody>
          <a:bodyPr/>
          <a:lstStyle>
            <a:lvl1pPr>
              <a:defRPr/>
            </a:lvl1pPr>
          </a:lstStyle>
          <a:p>
            <a:pPr>
              <a:defRPr/>
            </a:pPr>
            <a:fld id="{39DF1EEC-D721-472D-9311-FC3EEB8C60D4}" type="slidenum">
              <a:rPr lang="en-US"/>
              <a:pPr>
                <a:defRPr/>
              </a:pPr>
              <a:t>‹#›</a:t>
            </a:fld>
            <a:endParaRPr lang="en-US"/>
          </a:p>
        </p:txBody>
      </p:sp>
    </p:spTree>
    <p:extLst>
      <p:ext uri="{BB962C8B-B14F-4D97-AF65-F5344CB8AC3E}">
        <p14:creationId xmlns:p14="http://schemas.microsoft.com/office/powerpoint/2010/main" val="306929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7" name="Rectangle 6"/>
          <p:cNvSpPr>
            <a:spLocks noGrp="1" noChangeArrowheads="1"/>
          </p:cNvSpPr>
          <p:nvPr>
            <p:ph type="sldNum" sz="quarter" idx="12"/>
          </p:nvPr>
        </p:nvSpPr>
        <p:spPr>
          <a:ln/>
        </p:spPr>
        <p:txBody>
          <a:bodyPr/>
          <a:lstStyle>
            <a:lvl1pPr>
              <a:defRPr/>
            </a:lvl1pPr>
          </a:lstStyle>
          <a:p>
            <a:pPr>
              <a:defRPr/>
            </a:pPr>
            <a:fld id="{EBDD3F90-2166-49D3-A2D4-BF01CB664202}" type="slidenum">
              <a:rPr lang="en-US"/>
              <a:pPr>
                <a:defRPr/>
              </a:pPr>
              <a:t>‹#›</a:t>
            </a:fld>
            <a:endParaRPr lang="en-US"/>
          </a:p>
        </p:txBody>
      </p:sp>
    </p:spTree>
    <p:extLst>
      <p:ext uri="{BB962C8B-B14F-4D97-AF65-F5344CB8AC3E}">
        <p14:creationId xmlns:p14="http://schemas.microsoft.com/office/powerpoint/2010/main" val="60167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 W W . N C I F . O R G </a:t>
            </a:r>
          </a:p>
        </p:txBody>
      </p:sp>
      <p:sp>
        <p:nvSpPr>
          <p:cNvPr id="7" name="Rectangle 6"/>
          <p:cNvSpPr>
            <a:spLocks noGrp="1" noChangeArrowheads="1"/>
          </p:cNvSpPr>
          <p:nvPr>
            <p:ph type="sldNum" sz="quarter" idx="12"/>
          </p:nvPr>
        </p:nvSpPr>
        <p:spPr>
          <a:ln/>
        </p:spPr>
        <p:txBody>
          <a:bodyPr/>
          <a:lstStyle>
            <a:lvl1pPr>
              <a:defRPr/>
            </a:lvl1pPr>
          </a:lstStyle>
          <a:p>
            <a:pPr>
              <a:defRPr/>
            </a:pPr>
            <a:fld id="{5A169280-E037-460E-91A4-4BBFC529BD61}" type="slidenum">
              <a:rPr lang="en-US"/>
              <a:pPr>
                <a:defRPr/>
              </a:pPr>
              <a:t>‹#›</a:t>
            </a:fld>
            <a:endParaRPr lang="en-US"/>
          </a:p>
        </p:txBody>
      </p:sp>
    </p:spTree>
    <p:extLst>
      <p:ext uri="{BB962C8B-B14F-4D97-AF65-F5344CB8AC3E}">
        <p14:creationId xmlns:p14="http://schemas.microsoft.com/office/powerpoint/2010/main" val="3804181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2"/>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2"/>
                </a:solidFill>
              </a:defRPr>
            </a:lvl1pPr>
          </a:lstStyle>
          <a:p>
            <a:pPr>
              <a:defRPr/>
            </a:pPr>
            <a:r>
              <a:rPr lang="en-US"/>
              <a:t>W W W . N C I F . O R G </a:t>
            </a:r>
          </a:p>
        </p:txBody>
      </p:sp>
      <p:sp>
        <p:nvSpPr>
          <p:cNvPr id="103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pPr>
              <a:defRPr/>
            </a:pPr>
            <a:fld id="{4BFA05CC-20E4-4717-B677-2BBA8D4C6EC9}" type="slidenum">
              <a:rPr lang="en-US"/>
              <a:pPr>
                <a:defRPr/>
              </a:pPr>
              <a:t>‹#›</a:t>
            </a:fld>
            <a:endParaRPr lang="en-US"/>
          </a:p>
        </p:txBody>
      </p:sp>
      <p:sp>
        <p:nvSpPr>
          <p:cNvPr id="1034" name="Line 10"/>
          <p:cNvSpPr>
            <a:spLocks noChangeShapeType="1"/>
          </p:cNvSpPr>
          <p:nvPr/>
        </p:nvSpPr>
        <p:spPr bwMode="auto">
          <a:xfrm>
            <a:off x="457200" y="6248400"/>
            <a:ext cx="8229600" cy="0"/>
          </a:xfrm>
          <a:prstGeom prst="line">
            <a:avLst/>
          </a:prstGeom>
          <a:noFill/>
          <a:ln w="9525">
            <a:solidFill>
              <a:schemeClr val="accent2"/>
            </a:solidFill>
            <a:round/>
            <a:headEnd/>
            <a:tailEnd/>
          </a:ln>
          <a:effectLst/>
        </p:spPr>
        <p:txBody>
          <a:bodyPr wrap="none" anchor="ctr"/>
          <a:lstStyle/>
          <a:p>
            <a:pPr>
              <a:defRPr/>
            </a:pPr>
            <a:endParaRPr lang="en-US"/>
          </a:p>
        </p:txBody>
      </p:sp>
      <p:sp>
        <p:nvSpPr>
          <p:cNvPr id="1035" name="Line 11"/>
          <p:cNvSpPr>
            <a:spLocks noChangeShapeType="1"/>
          </p:cNvSpPr>
          <p:nvPr/>
        </p:nvSpPr>
        <p:spPr bwMode="auto">
          <a:xfrm>
            <a:off x="455613" y="914400"/>
            <a:ext cx="8229600" cy="0"/>
          </a:xfrm>
          <a:prstGeom prst="line">
            <a:avLst/>
          </a:prstGeom>
          <a:noFill/>
          <a:ln w="9525">
            <a:solidFill>
              <a:schemeClr val="accent2"/>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Georgia" pitchFamily="18" charset="0"/>
        </a:defRPr>
      </a:lvl2pPr>
      <a:lvl3pPr algn="ctr" rtl="0" eaLnBrk="0" fontAlgn="base" hangingPunct="0">
        <a:spcBef>
          <a:spcPct val="0"/>
        </a:spcBef>
        <a:spcAft>
          <a:spcPct val="0"/>
        </a:spcAft>
        <a:defRPr sz="3200">
          <a:solidFill>
            <a:schemeClr val="tx2"/>
          </a:solidFill>
          <a:latin typeface="Georgia" pitchFamily="18" charset="0"/>
        </a:defRPr>
      </a:lvl3pPr>
      <a:lvl4pPr algn="ctr" rtl="0" eaLnBrk="0" fontAlgn="base" hangingPunct="0">
        <a:spcBef>
          <a:spcPct val="0"/>
        </a:spcBef>
        <a:spcAft>
          <a:spcPct val="0"/>
        </a:spcAft>
        <a:defRPr sz="3200">
          <a:solidFill>
            <a:schemeClr val="tx2"/>
          </a:solidFill>
          <a:latin typeface="Georgia" pitchFamily="18" charset="0"/>
        </a:defRPr>
      </a:lvl4pPr>
      <a:lvl5pPr algn="ctr" rtl="0" eaLnBrk="0" fontAlgn="base" hangingPunct="0">
        <a:spcBef>
          <a:spcPct val="0"/>
        </a:spcBef>
        <a:spcAft>
          <a:spcPct val="0"/>
        </a:spcAft>
        <a:defRPr sz="3200">
          <a:solidFill>
            <a:schemeClr val="tx2"/>
          </a:solidFill>
          <a:latin typeface="Georgia" pitchFamily="18" charset="0"/>
        </a:defRPr>
      </a:lvl5pPr>
      <a:lvl6pPr marL="457200" algn="ctr" rtl="0" fontAlgn="base">
        <a:spcBef>
          <a:spcPct val="0"/>
        </a:spcBef>
        <a:spcAft>
          <a:spcPct val="0"/>
        </a:spcAft>
        <a:defRPr sz="3200">
          <a:solidFill>
            <a:schemeClr val="tx2"/>
          </a:solidFill>
          <a:latin typeface="Georgia" pitchFamily="18" charset="0"/>
        </a:defRPr>
      </a:lvl6pPr>
      <a:lvl7pPr marL="914400" algn="ctr" rtl="0" fontAlgn="base">
        <a:spcBef>
          <a:spcPct val="0"/>
        </a:spcBef>
        <a:spcAft>
          <a:spcPct val="0"/>
        </a:spcAft>
        <a:defRPr sz="3200">
          <a:solidFill>
            <a:schemeClr val="tx2"/>
          </a:solidFill>
          <a:latin typeface="Georgia" pitchFamily="18" charset="0"/>
        </a:defRPr>
      </a:lvl7pPr>
      <a:lvl8pPr marL="1371600" algn="ctr" rtl="0" fontAlgn="base">
        <a:spcBef>
          <a:spcPct val="0"/>
        </a:spcBef>
        <a:spcAft>
          <a:spcPct val="0"/>
        </a:spcAft>
        <a:defRPr sz="3200">
          <a:solidFill>
            <a:schemeClr val="tx2"/>
          </a:solidFill>
          <a:latin typeface="Georgia" pitchFamily="18" charset="0"/>
        </a:defRPr>
      </a:lvl8pPr>
      <a:lvl9pPr marL="1828800" algn="ctr" rtl="0" fontAlgn="base">
        <a:spcBef>
          <a:spcPct val="0"/>
        </a:spcBef>
        <a:spcAft>
          <a:spcPct val="0"/>
        </a:spcAft>
        <a:defRPr sz="3200">
          <a:solidFill>
            <a:schemeClr val="tx2"/>
          </a:solidFill>
          <a:latin typeface="Georgia"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
        <a:defRPr sz="1400">
          <a:solidFill>
            <a:schemeClr val="tx1"/>
          </a:solidFill>
          <a:latin typeface="+mn-lt"/>
        </a:defRPr>
      </a:lvl2pPr>
      <a:lvl3pPr marL="1085850" indent="-228600" algn="l" rtl="0" eaLnBrk="0" fontAlgn="base" hangingPunct="0">
        <a:spcBef>
          <a:spcPct val="20000"/>
        </a:spcBef>
        <a:spcAft>
          <a:spcPct val="0"/>
        </a:spcAft>
        <a:buClr>
          <a:schemeClr val="accent1"/>
        </a:buClr>
        <a:buFont typeface="Wingdings" pitchFamily="2" charset="2"/>
        <a:buChar char="§"/>
        <a:defRPr sz="1400">
          <a:solidFill>
            <a:schemeClr val="tx1"/>
          </a:solidFill>
          <a:latin typeface="+mn-lt"/>
        </a:defRPr>
      </a:lvl3pPr>
      <a:lvl4pPr marL="1428750" indent="-228600" algn="l" rtl="0" eaLnBrk="0" fontAlgn="base" hangingPunct="0">
        <a:spcBef>
          <a:spcPct val="20000"/>
        </a:spcBef>
        <a:spcAft>
          <a:spcPct val="0"/>
        </a:spcAft>
        <a:buClr>
          <a:schemeClr val="accent1"/>
        </a:buClr>
        <a:buFont typeface="Wingdings" pitchFamily="2" charset="2"/>
        <a:buChar char="§"/>
        <a:defRPr sz="1400">
          <a:solidFill>
            <a:schemeClr val="tx1"/>
          </a:solidFill>
          <a:latin typeface="+mn-lt"/>
        </a:defRPr>
      </a:lvl4pPr>
      <a:lvl5pPr marL="1771650" indent="-228600" algn="l" rtl="0" eaLnBrk="0" fontAlgn="base" hangingPunct="0">
        <a:spcBef>
          <a:spcPct val="20000"/>
        </a:spcBef>
        <a:spcAft>
          <a:spcPct val="0"/>
        </a:spcAft>
        <a:buClr>
          <a:schemeClr val="accent1"/>
        </a:buClr>
        <a:buFont typeface="Wingdings" pitchFamily="2" charset="2"/>
        <a:buChar char="§"/>
        <a:defRPr sz="1400">
          <a:solidFill>
            <a:schemeClr val="tx1"/>
          </a:solidFill>
          <a:latin typeface="+mn-lt"/>
        </a:defRPr>
      </a:lvl5pPr>
      <a:lvl6pPr marL="2228850" indent="-228600" algn="l" rtl="0" fontAlgn="base">
        <a:spcBef>
          <a:spcPct val="20000"/>
        </a:spcBef>
        <a:spcAft>
          <a:spcPct val="0"/>
        </a:spcAft>
        <a:buClr>
          <a:schemeClr val="accent1"/>
        </a:buClr>
        <a:buFont typeface="Wingdings" pitchFamily="2" charset="2"/>
        <a:buChar char="§"/>
        <a:defRPr sz="1400">
          <a:solidFill>
            <a:schemeClr val="tx1"/>
          </a:solidFill>
          <a:latin typeface="+mn-lt"/>
        </a:defRPr>
      </a:lvl6pPr>
      <a:lvl7pPr marL="2686050" indent="-228600" algn="l" rtl="0" fontAlgn="base">
        <a:spcBef>
          <a:spcPct val="20000"/>
        </a:spcBef>
        <a:spcAft>
          <a:spcPct val="0"/>
        </a:spcAft>
        <a:buClr>
          <a:schemeClr val="accent1"/>
        </a:buClr>
        <a:buFont typeface="Wingdings" pitchFamily="2" charset="2"/>
        <a:buChar char="§"/>
        <a:defRPr sz="1400">
          <a:solidFill>
            <a:schemeClr val="tx1"/>
          </a:solidFill>
          <a:latin typeface="+mn-lt"/>
        </a:defRPr>
      </a:lvl7pPr>
      <a:lvl8pPr marL="3143250" indent="-228600" algn="l" rtl="0" fontAlgn="base">
        <a:spcBef>
          <a:spcPct val="20000"/>
        </a:spcBef>
        <a:spcAft>
          <a:spcPct val="0"/>
        </a:spcAft>
        <a:buClr>
          <a:schemeClr val="accent1"/>
        </a:buClr>
        <a:buFont typeface="Wingdings" pitchFamily="2" charset="2"/>
        <a:buChar char="§"/>
        <a:defRPr sz="1400">
          <a:solidFill>
            <a:schemeClr val="tx1"/>
          </a:solidFill>
          <a:latin typeface="+mn-lt"/>
        </a:defRPr>
      </a:lvl8pPr>
      <a:lvl9pPr marL="3600450" indent="-228600" algn="l" rtl="0" fontAlgn="base">
        <a:spcBef>
          <a:spcPct val="20000"/>
        </a:spcBef>
        <a:spcAft>
          <a:spcPct val="0"/>
        </a:spcAft>
        <a:buClr>
          <a:schemeClr val="accent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s23.formsite.com/TFSACDF15C0004/form2/form_login.html" TargetMode="External"/><Relationship Id="rId2" Type="http://schemas.openxmlformats.org/officeDocument/2006/relationships/hyperlink" Target="https://fs23.formsite.com/TFSACDF15C0004/form1/form_login.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84" Type="http://schemas.openxmlformats.org/officeDocument/2006/relationships/tags" Target="../tags/tag84.xml"/><Relationship Id="rId89" Type="http://schemas.openxmlformats.org/officeDocument/2006/relationships/tags" Target="../tags/tag89.xml"/><Relationship Id="rId112" Type="http://schemas.openxmlformats.org/officeDocument/2006/relationships/tags" Target="../tags/tag112.xml"/><Relationship Id="rId16" Type="http://schemas.openxmlformats.org/officeDocument/2006/relationships/tags" Target="../tags/tag16.xml"/><Relationship Id="rId107" Type="http://schemas.openxmlformats.org/officeDocument/2006/relationships/tags" Target="../tags/tag107.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102" Type="http://schemas.openxmlformats.org/officeDocument/2006/relationships/tags" Target="../tags/tag102.xml"/><Relationship Id="rId110" Type="http://schemas.openxmlformats.org/officeDocument/2006/relationships/tags" Target="../tags/tag110.xml"/><Relationship Id="rId115" Type="http://schemas.openxmlformats.org/officeDocument/2006/relationships/slideLayout" Target="../slideLayouts/slideLayout7.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tags" Target="../tags/tag90.xml"/><Relationship Id="rId95" Type="http://schemas.openxmlformats.org/officeDocument/2006/relationships/tags" Target="../tags/tag95.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100" Type="http://schemas.openxmlformats.org/officeDocument/2006/relationships/tags" Target="../tags/tag100.xml"/><Relationship Id="rId105" Type="http://schemas.openxmlformats.org/officeDocument/2006/relationships/tags" Target="../tags/tag105.xml"/><Relationship Id="rId113" Type="http://schemas.openxmlformats.org/officeDocument/2006/relationships/tags" Target="../tags/tag113.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tags" Target="../tags/tag93.xml"/><Relationship Id="rId98" Type="http://schemas.openxmlformats.org/officeDocument/2006/relationships/tags" Target="../tags/tag9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103" Type="http://schemas.openxmlformats.org/officeDocument/2006/relationships/tags" Target="../tags/tag103.xml"/><Relationship Id="rId108" Type="http://schemas.openxmlformats.org/officeDocument/2006/relationships/tags" Target="../tags/tag108.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96" Type="http://schemas.openxmlformats.org/officeDocument/2006/relationships/tags" Target="../tags/tag96.xml"/><Relationship Id="rId111" Type="http://schemas.openxmlformats.org/officeDocument/2006/relationships/tags" Target="../tags/tag111.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6" Type="http://schemas.openxmlformats.org/officeDocument/2006/relationships/tags" Target="../tags/tag106.xml"/><Relationship Id="rId114" Type="http://schemas.openxmlformats.org/officeDocument/2006/relationships/tags" Target="../tags/tag114.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tags" Target="../tags/tag94.xml"/><Relationship Id="rId99" Type="http://schemas.openxmlformats.org/officeDocument/2006/relationships/tags" Target="../tags/tag99.xml"/><Relationship Id="rId101" Type="http://schemas.openxmlformats.org/officeDocument/2006/relationships/tags" Target="../tags/tag101.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109" Type="http://schemas.openxmlformats.org/officeDocument/2006/relationships/tags" Target="../tags/tag10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104" Type="http://schemas.openxmlformats.org/officeDocument/2006/relationships/tags" Target="../tags/tag104.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29" Type="http://schemas.openxmlformats.org/officeDocument/2006/relationships/tags" Target="../tags/tag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486400"/>
          </a:xfrm>
        </p:spPr>
        <p:txBody>
          <a:bodyPr/>
          <a:lstStyle/>
          <a:p>
            <a:r>
              <a:rPr lang="en-US" b="1" dirty="0" smtClean="0">
                <a:solidFill>
                  <a:schemeClr val="accent2"/>
                </a:solidFill>
              </a:rPr>
              <a:t/>
            </a:r>
            <a:br>
              <a:rPr lang="en-US" b="1" dirty="0" smtClean="0">
                <a:solidFill>
                  <a:schemeClr val="accent2"/>
                </a:solidFill>
              </a:rPr>
            </a:br>
            <a:r>
              <a:rPr lang="en-US" b="1" dirty="0" smtClean="0">
                <a:solidFill>
                  <a:schemeClr val="accent2"/>
                </a:solidFill>
              </a:rPr>
              <a:t/>
            </a:r>
            <a:br>
              <a:rPr lang="en-US" b="1" dirty="0" smtClean="0">
                <a:solidFill>
                  <a:schemeClr val="accent2"/>
                </a:solidFill>
              </a:rPr>
            </a:br>
            <a:r>
              <a:rPr lang="en-US" b="1" dirty="0">
                <a:solidFill>
                  <a:schemeClr val="accent2"/>
                </a:solidFill>
              </a:rPr>
              <a:t/>
            </a:r>
            <a:br>
              <a:rPr lang="en-US" b="1" dirty="0">
                <a:solidFill>
                  <a:schemeClr val="accent2"/>
                </a:solidFill>
              </a:rPr>
            </a:br>
            <a:r>
              <a:rPr lang="en-US" b="1" dirty="0" smtClean="0">
                <a:solidFill>
                  <a:schemeClr val="accent2"/>
                </a:solidFill>
              </a:rPr>
              <a:t/>
            </a:r>
            <a:br>
              <a:rPr lang="en-US" b="1" dirty="0" smtClean="0">
                <a:solidFill>
                  <a:schemeClr val="accent2"/>
                </a:solidFill>
              </a:rPr>
            </a:br>
            <a:r>
              <a:rPr lang="en-US" sz="2000" b="1" dirty="0" smtClean="0">
                <a:solidFill>
                  <a:schemeClr val="accent2"/>
                </a:solidFill>
              </a:rPr>
              <a:t>US </a:t>
            </a:r>
            <a:r>
              <a:rPr lang="en-US" sz="2000" b="1" dirty="0">
                <a:solidFill>
                  <a:schemeClr val="accent2"/>
                </a:solidFill>
              </a:rPr>
              <a:t>Department of Treasury</a:t>
            </a:r>
            <a:br>
              <a:rPr lang="en-US" sz="2000" b="1" dirty="0">
                <a:solidFill>
                  <a:schemeClr val="accent2"/>
                </a:solidFill>
              </a:rPr>
            </a:br>
            <a:r>
              <a:rPr lang="en-US" sz="2400" i="1" dirty="0">
                <a:solidFill>
                  <a:schemeClr val="accent2"/>
                </a:solidFill>
              </a:rPr>
              <a:t>Minority CDE NMTC Program</a:t>
            </a:r>
            <a:br>
              <a:rPr lang="en-US" sz="2400" i="1" dirty="0">
                <a:solidFill>
                  <a:schemeClr val="accent2"/>
                </a:solidFill>
              </a:rPr>
            </a:br>
            <a:r>
              <a:rPr lang="en-US" sz="2400" i="1" dirty="0">
                <a:solidFill>
                  <a:schemeClr val="accent2"/>
                </a:solidFill>
              </a:rPr>
              <a:t>Training and Technical Assistance</a:t>
            </a:r>
            <a:r>
              <a:rPr lang="en-US" sz="2400" dirty="0">
                <a:solidFill>
                  <a:schemeClr val="accent2"/>
                </a:solidFill>
              </a:rPr>
              <a:t/>
            </a:r>
            <a:br>
              <a:rPr lang="en-US" sz="2400" dirty="0">
                <a:solidFill>
                  <a:schemeClr val="accent2"/>
                </a:solidFill>
              </a:rPr>
            </a:br>
            <a:r>
              <a:rPr lang="en-US" sz="2400" dirty="0">
                <a:solidFill>
                  <a:schemeClr val="accent2"/>
                </a:solidFill>
              </a:rPr>
              <a:t/>
            </a:r>
            <a:br>
              <a:rPr lang="en-US" sz="2400" dirty="0">
                <a:solidFill>
                  <a:schemeClr val="accent2"/>
                </a:solidFill>
              </a:rPr>
            </a:br>
            <a:r>
              <a:rPr lang="en-US" sz="2800" b="1" dirty="0">
                <a:solidFill>
                  <a:schemeClr val="accent2"/>
                </a:solidFill>
              </a:rPr>
              <a:t>Introduction and Intake Form Overview</a:t>
            </a:r>
            <a:br>
              <a:rPr lang="en-US" sz="2800" b="1" dirty="0">
                <a:solidFill>
                  <a:schemeClr val="accent2"/>
                </a:solidFill>
              </a:rPr>
            </a:br>
            <a:r>
              <a:rPr lang="en-US" b="1" dirty="0">
                <a:solidFill>
                  <a:schemeClr val="accent2"/>
                </a:solidFill>
              </a:rPr>
              <a:t/>
            </a:r>
            <a:br>
              <a:rPr lang="en-US" b="1" dirty="0">
                <a:solidFill>
                  <a:schemeClr val="accent2"/>
                </a:solidFill>
              </a:rPr>
            </a:br>
            <a:r>
              <a:rPr lang="en-US" b="1" dirty="0" smtClean="0">
                <a:solidFill>
                  <a:schemeClr val="accent2"/>
                </a:solidFill>
              </a:rPr>
              <a:t/>
            </a:r>
            <a:br>
              <a:rPr lang="en-US" b="1" dirty="0" smtClean="0">
                <a:solidFill>
                  <a:schemeClr val="accent2"/>
                </a:solidFill>
              </a:rPr>
            </a:br>
            <a:r>
              <a:rPr lang="en-US" sz="1400" b="1" dirty="0" smtClean="0">
                <a:solidFill>
                  <a:schemeClr val="accent2"/>
                </a:solidFill>
              </a:rPr>
              <a:t>October 17-18, 2016</a:t>
            </a:r>
            <a:r>
              <a:rPr lang="en-US" sz="1400" dirty="0">
                <a:solidFill>
                  <a:schemeClr val="accent2"/>
                </a:solidFill>
              </a:rPr>
              <a:t/>
            </a:r>
            <a:br>
              <a:rPr lang="en-US" sz="1400" dirty="0">
                <a:solidFill>
                  <a:schemeClr val="accent2"/>
                </a:solidFill>
              </a:rPr>
            </a:br>
            <a:endParaRPr lang="en-US" sz="1400" dirty="0">
              <a:solidFill>
                <a:schemeClr val="accent2"/>
              </a:solidFill>
            </a:endParaRPr>
          </a:p>
        </p:txBody>
      </p:sp>
      <p:sp>
        <p:nvSpPr>
          <p:cNvPr id="3" name="Footer Placeholder 2"/>
          <p:cNvSpPr>
            <a:spLocks noGrp="1"/>
          </p:cNvSpPr>
          <p:nvPr>
            <p:ph type="ftr" sz="quarter" idx="11"/>
          </p:nvPr>
        </p:nvSpPr>
        <p:spPr/>
        <p:txBody>
          <a:bodyPr/>
          <a:lstStyle/>
          <a:p>
            <a:pPr>
              <a:defRPr/>
            </a:pPr>
            <a:r>
              <a:rPr lang="en-US" dirty="0" smtClean="0"/>
              <a:t>W </a:t>
            </a:r>
            <a:r>
              <a:rPr lang="en-US" dirty="0" err="1" smtClean="0"/>
              <a:t>W</a:t>
            </a:r>
            <a:r>
              <a:rPr lang="en-US" dirty="0" smtClean="0"/>
              <a:t> </a:t>
            </a:r>
            <a:r>
              <a:rPr lang="en-US" dirty="0" err="1" smtClean="0"/>
              <a:t>W</a:t>
            </a:r>
            <a:r>
              <a:rPr lang="en-US" dirty="0" smtClean="0"/>
              <a:t> . N C I F . O R G </a:t>
            </a:r>
            <a:endParaRPr lang="en-US" dirty="0"/>
          </a:p>
        </p:txBody>
      </p:sp>
      <p:sp>
        <p:nvSpPr>
          <p:cNvPr id="4" name="Slide Number Placeholder 3"/>
          <p:cNvSpPr>
            <a:spLocks noGrp="1"/>
          </p:cNvSpPr>
          <p:nvPr>
            <p:ph type="sldNum" sz="quarter" idx="12"/>
          </p:nvPr>
        </p:nvSpPr>
        <p:spPr/>
        <p:txBody>
          <a:bodyPr/>
          <a:lstStyle/>
          <a:p>
            <a:pPr>
              <a:defRPr/>
            </a:pPr>
            <a:fld id="{3EA35EA5-753B-4CF2-A0C3-9ABC29928E82}" type="slidenum">
              <a:rPr lang="en-US" smtClean="0"/>
              <a:pPr>
                <a:defRPr/>
              </a:pPr>
              <a:t>0</a:t>
            </a:fld>
            <a:endParaRPr lang="en-US"/>
          </a:p>
        </p:txBody>
      </p:sp>
      <p:pic>
        <p:nvPicPr>
          <p:cNvPr id="5" name="Picture 4" descr="NCIF-Logo_20th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25440" y="1066800"/>
            <a:ext cx="1752600" cy="914399"/>
          </a:xfrm>
          <a:prstGeom prst="rect">
            <a:avLst/>
          </a:prstGeom>
          <a:noFill/>
          <a:ln>
            <a:noFill/>
          </a:ln>
        </p:spPr>
      </p:pic>
      <p:pic>
        <p:nvPicPr>
          <p:cNvPr id="6" name="Picture 5" descr="C:\Users\user\AppData\Local\Microsoft\Windows\Temporary Internet Files\Content.IE5\N6CC6GYW\Logo_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1066800"/>
            <a:ext cx="1447800" cy="1219200"/>
          </a:xfrm>
          <a:prstGeom prst="rect">
            <a:avLst/>
          </a:prstGeom>
          <a:noFill/>
          <a:ln>
            <a:noFill/>
          </a:ln>
        </p:spPr>
      </p:pic>
    </p:spTree>
    <p:extLst>
      <p:ext uri="{BB962C8B-B14F-4D97-AF65-F5344CB8AC3E}">
        <p14:creationId xmlns:p14="http://schemas.microsoft.com/office/powerpoint/2010/main" val="726445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z="2800" b="1" dirty="0" smtClean="0"/>
              <a:t>Intake Form - Disclosures</a:t>
            </a:r>
            <a:endParaRPr lang="en-US" sz="2800" b="1" dirty="0"/>
          </a:p>
        </p:txBody>
      </p:sp>
      <p:sp>
        <p:nvSpPr>
          <p:cNvPr id="3" name="Content Placeholder 2"/>
          <p:cNvSpPr>
            <a:spLocks noGrp="1"/>
          </p:cNvSpPr>
          <p:nvPr>
            <p:ph idx="1"/>
          </p:nvPr>
        </p:nvSpPr>
        <p:spPr>
          <a:xfrm>
            <a:off x="609600" y="1219200"/>
            <a:ext cx="7848600" cy="4648200"/>
          </a:xfrm>
        </p:spPr>
        <p:txBody>
          <a:bodyPr/>
          <a:lstStyle/>
          <a:p>
            <a:pPr marL="0" lvl="0" indent="0">
              <a:buNone/>
            </a:pPr>
            <a:endParaRPr lang="en-US" sz="1800" dirty="0" smtClean="0"/>
          </a:p>
          <a:p>
            <a:pPr lvl="0">
              <a:spcAft>
                <a:spcPts val="1200"/>
              </a:spcAft>
            </a:pPr>
            <a:r>
              <a:rPr lang="en-US" sz="1800" dirty="0" smtClean="0"/>
              <a:t>No Personal Identifiable Information (PII) is requested</a:t>
            </a:r>
            <a:endParaRPr lang="en-US" sz="1800" dirty="0" smtClean="0">
              <a:solidFill>
                <a:srgbClr val="FF0000"/>
              </a:solidFill>
            </a:endParaRPr>
          </a:p>
          <a:p>
            <a:pPr lvl="0">
              <a:spcAft>
                <a:spcPts val="1200"/>
              </a:spcAft>
            </a:pPr>
            <a:r>
              <a:rPr lang="en-US" sz="1800" dirty="0" smtClean="0"/>
              <a:t>The information in the Intake Form is confidential and will be provided only to the project team and the CDFI Fund staff working on this project</a:t>
            </a:r>
            <a:endParaRPr lang="en-US" sz="1800" dirty="0"/>
          </a:p>
          <a:p>
            <a:pPr lvl="0">
              <a:spcAft>
                <a:spcPts val="1200"/>
              </a:spcAft>
            </a:pPr>
            <a:r>
              <a:rPr lang="en-US" sz="1800" dirty="0" smtClean="0"/>
              <a:t>Only summary data that is anonymized will be provided to the CDFI Fund’s NMTC staff. Consolidated summary report on the needs of all Minority CDEs completing the Intake Form will be prepared to inform the curriculum of training and technical assistance</a:t>
            </a:r>
          </a:p>
          <a:p>
            <a:pPr>
              <a:spcAft>
                <a:spcPts val="1200"/>
              </a:spcAft>
            </a:pPr>
            <a:r>
              <a:rPr lang="en-US" sz="1800" dirty="0" smtClean="0"/>
              <a:t>The </a:t>
            </a:r>
            <a:r>
              <a:rPr lang="en-US" sz="1800" dirty="0"/>
              <a:t>CDFI Fund discloses that the data will not be used in any way to influence how an NMTC Program application made by a Minority CDE is subsequently reviewed </a:t>
            </a:r>
          </a:p>
          <a:p>
            <a:pPr marL="0" lvl="0" indent="0">
              <a:buNone/>
            </a:pPr>
            <a:endParaRPr lang="en-US" sz="1800" dirty="0"/>
          </a:p>
          <a:p>
            <a:pPr>
              <a:spcBef>
                <a:spcPts val="1200"/>
              </a:spcBef>
            </a:pPr>
            <a:endParaRPr lang="en-US" sz="1800" dirty="0" smtClean="0"/>
          </a:p>
          <a:p>
            <a:pPr lvl="2">
              <a:spcBef>
                <a:spcPts val="1200"/>
              </a:spcBef>
            </a:pPr>
            <a:endParaRPr lang="en-US" sz="1800" b="1" dirty="0"/>
          </a:p>
          <a:p>
            <a:pPr marL="857250" lvl="2" indent="0">
              <a:spcBef>
                <a:spcPts val="1200"/>
              </a:spcBef>
              <a:buNone/>
            </a:pPr>
            <a:endParaRPr lang="en-US" dirty="0" smtClean="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9</a:t>
            </a:fld>
            <a:endParaRPr lang="en-US"/>
          </a:p>
        </p:txBody>
      </p:sp>
    </p:spTree>
    <p:extLst>
      <p:ext uri="{BB962C8B-B14F-4D97-AF65-F5344CB8AC3E}">
        <p14:creationId xmlns:p14="http://schemas.microsoft.com/office/powerpoint/2010/main" val="3578103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Completing the Intake Form</a:t>
            </a:r>
            <a:endParaRPr lang="en-US" sz="2800" b="1" dirty="0"/>
          </a:p>
        </p:txBody>
      </p:sp>
      <p:sp>
        <p:nvSpPr>
          <p:cNvPr id="3" name="Content Placeholder 2"/>
          <p:cNvSpPr>
            <a:spLocks noGrp="1"/>
          </p:cNvSpPr>
          <p:nvPr>
            <p:ph idx="1"/>
          </p:nvPr>
        </p:nvSpPr>
        <p:spPr/>
        <p:txBody>
          <a:bodyPr/>
          <a:lstStyle/>
          <a:p>
            <a:pPr marL="0" indent="0">
              <a:buNone/>
            </a:pPr>
            <a:endParaRPr lang="en-US" dirty="0" smtClean="0"/>
          </a:p>
          <a:p>
            <a:pPr>
              <a:spcBef>
                <a:spcPts val="1200"/>
              </a:spcBef>
            </a:pPr>
            <a:r>
              <a:rPr lang="en-US" sz="1800" dirty="0"/>
              <a:t>Your responses are connected to your CDE by a </a:t>
            </a:r>
            <a:r>
              <a:rPr lang="en-US" sz="1800" b="1" dirty="0"/>
              <a:t>unique Respondent ID</a:t>
            </a:r>
            <a:r>
              <a:rPr lang="en-US" sz="1800" dirty="0"/>
              <a:t>. This 4 digit number was included in </a:t>
            </a:r>
            <a:r>
              <a:rPr lang="en-US" sz="1800" dirty="0" smtClean="0"/>
              <a:t>your invite email and </a:t>
            </a:r>
            <a:r>
              <a:rPr lang="en-US" sz="1800" dirty="0"/>
              <a:t>will be required throughout the Intake Form completion </a:t>
            </a:r>
            <a:r>
              <a:rPr lang="en-US" sz="1800" dirty="0" smtClean="0"/>
              <a:t>process.</a:t>
            </a:r>
          </a:p>
          <a:p>
            <a:pPr>
              <a:spcBef>
                <a:spcPts val="1200"/>
              </a:spcBef>
            </a:pPr>
            <a:r>
              <a:rPr lang="en-US" sz="1800" dirty="0" smtClean="0"/>
              <a:t>The </a:t>
            </a:r>
            <a:r>
              <a:rPr lang="en-US" sz="1800" dirty="0"/>
              <a:t>Intake Form is comprised of 2 major </a:t>
            </a:r>
            <a:r>
              <a:rPr lang="en-US" sz="1800" dirty="0" smtClean="0"/>
              <a:t>components:</a:t>
            </a:r>
          </a:p>
          <a:p>
            <a:pPr lvl="1">
              <a:spcBef>
                <a:spcPts val="1200"/>
              </a:spcBef>
            </a:pPr>
            <a:r>
              <a:rPr lang="en-US" b="1" dirty="0" smtClean="0"/>
              <a:t>MCDE </a:t>
            </a:r>
            <a:r>
              <a:rPr lang="en-US" b="1" dirty="0"/>
              <a:t>Registration</a:t>
            </a:r>
            <a:r>
              <a:rPr lang="en-US" dirty="0"/>
              <a:t> – an initial survey asking for </a:t>
            </a:r>
            <a:r>
              <a:rPr lang="en-US" dirty="0" smtClean="0"/>
              <a:t>demographic, financial and strategic partnership information </a:t>
            </a:r>
            <a:r>
              <a:rPr lang="en-US" dirty="0"/>
              <a:t>related to your </a:t>
            </a:r>
            <a:r>
              <a:rPr lang="en-US" dirty="0" smtClean="0"/>
              <a:t>CDE</a:t>
            </a:r>
            <a:endParaRPr lang="en-US" dirty="0"/>
          </a:p>
          <a:p>
            <a:pPr lvl="1">
              <a:spcBef>
                <a:spcPts val="1200"/>
              </a:spcBef>
            </a:pPr>
            <a:r>
              <a:rPr lang="en-US" b="1" dirty="0"/>
              <a:t>MCDE </a:t>
            </a:r>
            <a:r>
              <a:rPr lang="en-US" b="1" dirty="0" smtClean="0"/>
              <a:t>Training </a:t>
            </a:r>
            <a:r>
              <a:rPr lang="en-US" b="1" dirty="0"/>
              <a:t>and </a:t>
            </a:r>
            <a:r>
              <a:rPr lang="en-US" b="1" dirty="0" smtClean="0"/>
              <a:t>Technical Assistance Curriculum Intake </a:t>
            </a:r>
            <a:r>
              <a:rPr lang="en-US" b="1" dirty="0"/>
              <a:t>Form</a:t>
            </a:r>
            <a:r>
              <a:rPr lang="en-US" dirty="0"/>
              <a:t> – a survey used to gauge your current organization’s </a:t>
            </a:r>
            <a:r>
              <a:rPr lang="en-US" dirty="0" smtClean="0"/>
              <a:t>needs and interest regarding potential </a:t>
            </a:r>
            <a:r>
              <a:rPr lang="en-US" dirty="0"/>
              <a:t>training topic </a:t>
            </a:r>
            <a:r>
              <a:rPr lang="en-US" dirty="0" smtClean="0"/>
              <a:t>areas</a:t>
            </a:r>
          </a:p>
          <a:p>
            <a:pPr lvl="1">
              <a:spcBef>
                <a:spcPts val="1200"/>
              </a:spcBef>
            </a:pPr>
            <a:r>
              <a:rPr lang="en-US" dirty="0" smtClean="0"/>
              <a:t>The Intake </a:t>
            </a:r>
            <a:r>
              <a:rPr lang="en-US" dirty="0"/>
              <a:t>Form takes an estimated 90 minutes to complete. You can save your progress and complete your submissions at a later time.</a:t>
            </a:r>
          </a:p>
          <a:p>
            <a:pPr>
              <a:spcBef>
                <a:spcPts val="1200"/>
              </a:spcBef>
            </a:pPr>
            <a:endParaRPr lang="en-US" sz="1800" dirty="0"/>
          </a:p>
          <a:p>
            <a:pPr marL="457200" lvl="1" indent="0">
              <a:buNone/>
            </a:pPr>
            <a:endParaRPr lang="en-US" sz="1800"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10</a:t>
            </a:fld>
            <a:endParaRPr lang="en-US"/>
          </a:p>
        </p:txBody>
      </p:sp>
      <p:sp>
        <p:nvSpPr>
          <p:cNvPr id="6" name="Rectangle 5"/>
          <p:cNvSpPr/>
          <p:nvPr/>
        </p:nvSpPr>
        <p:spPr bwMode="auto">
          <a:xfrm>
            <a:off x="685800" y="5029200"/>
            <a:ext cx="7924800" cy="685800"/>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lvl="1">
              <a:spcBef>
                <a:spcPts val="0"/>
              </a:spcBef>
            </a:pPr>
            <a:endParaRPr lang="en-US" sz="1600" b="1" dirty="0"/>
          </a:p>
          <a:p>
            <a:pPr lvl="1">
              <a:spcBef>
                <a:spcPts val="0"/>
              </a:spcBef>
            </a:pPr>
            <a:r>
              <a:rPr lang="en-US" sz="1600" b="1" dirty="0" smtClean="0"/>
              <a:t>Intake </a:t>
            </a:r>
            <a:r>
              <a:rPr lang="en-US" sz="1600" b="1" dirty="0"/>
              <a:t>Form must be completed and submitted </a:t>
            </a:r>
            <a:r>
              <a:rPr lang="en-US" sz="1600" b="1" dirty="0" smtClean="0"/>
              <a:t>by  October 31, 2016</a:t>
            </a:r>
            <a:endParaRPr lang="en-US" sz="1600" b="1" dirty="0"/>
          </a:p>
        </p:txBody>
      </p:sp>
    </p:spTree>
    <p:extLst>
      <p:ext uri="{BB962C8B-B14F-4D97-AF65-F5344CB8AC3E}">
        <p14:creationId xmlns:p14="http://schemas.microsoft.com/office/powerpoint/2010/main" val="1005111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Completing the Intake Form - Links</a:t>
            </a:r>
            <a:endParaRPr lang="en-US" sz="2800" b="1" dirty="0"/>
          </a:p>
        </p:txBody>
      </p:sp>
      <p:sp>
        <p:nvSpPr>
          <p:cNvPr id="3" name="Content Placeholder 2"/>
          <p:cNvSpPr>
            <a:spLocks noGrp="1"/>
          </p:cNvSpPr>
          <p:nvPr>
            <p:ph idx="1"/>
          </p:nvPr>
        </p:nvSpPr>
        <p:spPr>
          <a:xfrm>
            <a:off x="762000" y="1066800"/>
            <a:ext cx="7620000" cy="5029200"/>
          </a:xfrm>
        </p:spPr>
        <p:txBody>
          <a:bodyPr/>
          <a:lstStyle/>
          <a:p>
            <a:endParaRPr lang="en-US" dirty="0" smtClean="0"/>
          </a:p>
          <a:p>
            <a:endParaRPr lang="en-US" dirty="0"/>
          </a:p>
          <a:p>
            <a:endParaRPr lang="en-US" dirty="0" smtClean="0"/>
          </a:p>
          <a:p>
            <a:r>
              <a:rPr lang="en-US" sz="1800" dirty="0" smtClean="0"/>
              <a:t>Step 1: </a:t>
            </a:r>
            <a:r>
              <a:rPr lang="en-US" sz="1800" b="1" dirty="0" smtClean="0"/>
              <a:t>CDE Registration</a:t>
            </a:r>
          </a:p>
          <a:p>
            <a:pPr marL="457200" lvl="1" indent="0">
              <a:buNone/>
            </a:pPr>
            <a:endParaRPr lang="en-US" sz="1800" u="sng" dirty="0" smtClean="0">
              <a:hlinkClick r:id="rId2"/>
            </a:endParaRPr>
          </a:p>
          <a:p>
            <a:pPr marL="457200" lvl="1" indent="0">
              <a:buNone/>
            </a:pPr>
            <a:r>
              <a:rPr lang="en-US" sz="1600" u="sng" dirty="0" smtClean="0"/>
              <a:t>Link 1</a:t>
            </a:r>
            <a:endParaRPr lang="en-US" sz="1600" u="sng" dirty="0" smtClean="0"/>
          </a:p>
          <a:p>
            <a:pPr marL="457200" lvl="1" indent="0">
              <a:buNone/>
            </a:pPr>
            <a:endParaRPr lang="en-US" sz="1800" dirty="0" smtClean="0"/>
          </a:p>
          <a:p>
            <a:r>
              <a:rPr lang="en-US" sz="1800" dirty="0" smtClean="0"/>
              <a:t>Step 2: </a:t>
            </a:r>
            <a:r>
              <a:rPr lang="en-US" sz="1800" b="1" dirty="0" smtClean="0"/>
              <a:t>Intake Form</a:t>
            </a:r>
          </a:p>
          <a:p>
            <a:pPr marL="0" indent="0">
              <a:buNone/>
            </a:pPr>
            <a:endParaRPr lang="en-US" u="sng" dirty="0" smtClean="0">
              <a:hlinkClick r:id="rId3"/>
            </a:endParaRPr>
          </a:p>
          <a:p>
            <a:pPr marL="400050" lvl="1" indent="0">
              <a:buNone/>
            </a:pPr>
            <a:r>
              <a:rPr lang="en-US" sz="1600" u="sng" dirty="0" smtClean="0"/>
              <a:t>Link 2</a:t>
            </a:r>
            <a:endParaRPr lang="en-US" sz="1600" dirty="0" smtClean="0"/>
          </a:p>
          <a:p>
            <a:pPr marL="0" indent="0">
              <a:buNone/>
            </a:pPr>
            <a:endParaRPr lang="en-US" dirty="0" smtClean="0"/>
          </a:p>
          <a:p>
            <a:pPr marL="457200" lvl="1" indent="0">
              <a:buNone/>
            </a:pPr>
            <a:endParaRPr lang="en-US"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11</a:t>
            </a:fld>
            <a:endParaRPr lang="en-US"/>
          </a:p>
        </p:txBody>
      </p:sp>
    </p:spTree>
    <p:extLst>
      <p:ext uri="{BB962C8B-B14F-4D97-AF65-F5344CB8AC3E}">
        <p14:creationId xmlns:p14="http://schemas.microsoft.com/office/powerpoint/2010/main" val="1111809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2800" b="1" dirty="0" smtClean="0"/>
              <a:t>Completing the Intake Form –                    Part I Registration Screen</a:t>
            </a:r>
            <a:endParaRPr lang="en-US" sz="2800" b="1" dirty="0"/>
          </a:p>
        </p:txBody>
      </p:sp>
      <p:sp>
        <p:nvSpPr>
          <p:cNvPr id="3" name="Content Placeholder 2"/>
          <p:cNvSpPr>
            <a:spLocks noGrp="1"/>
          </p:cNvSpPr>
          <p:nvPr>
            <p:ph idx="1"/>
          </p:nvPr>
        </p:nvSpPr>
        <p:spPr>
          <a:xfrm>
            <a:off x="762000" y="1295400"/>
            <a:ext cx="7620000" cy="4800600"/>
          </a:xfrm>
        </p:spPr>
        <p:txBody>
          <a:bodyPr/>
          <a:lstStyle/>
          <a:p>
            <a:endParaRPr lang="en-US" dirty="0" smtClean="0"/>
          </a:p>
          <a:p>
            <a:pPr marL="0" indent="0">
              <a:buNone/>
            </a:pPr>
            <a:endParaRPr lang="en-US" dirty="0"/>
          </a:p>
          <a:p>
            <a:endParaRPr lang="en-US" dirty="0" smtClean="0"/>
          </a:p>
          <a:p>
            <a:pPr marL="457200" lvl="1" indent="0">
              <a:buNone/>
            </a:pPr>
            <a:endParaRPr lang="en-US"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12</a:t>
            </a:fld>
            <a:endParaRPr lang="en-US"/>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752600"/>
            <a:ext cx="7010400" cy="3733800"/>
          </a:xfrm>
          <a:prstGeom prst="rect">
            <a:avLst/>
          </a:prstGeom>
          <a:noFill/>
          <a:ln>
            <a:noFill/>
          </a:ln>
        </p:spPr>
      </p:pic>
    </p:spTree>
    <p:extLst>
      <p:ext uri="{BB962C8B-B14F-4D97-AF65-F5344CB8AC3E}">
        <p14:creationId xmlns:p14="http://schemas.microsoft.com/office/powerpoint/2010/main" val="2146570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2800" b="1" dirty="0" smtClean="0"/>
              <a:t>Completing the Intake Form –                    Part I: MCDE Registration </a:t>
            </a:r>
            <a:endParaRPr lang="en-US" sz="2800" b="1" dirty="0"/>
          </a:p>
        </p:txBody>
      </p:sp>
      <p:sp>
        <p:nvSpPr>
          <p:cNvPr id="3" name="Content Placeholder 2"/>
          <p:cNvSpPr>
            <a:spLocks noGrp="1"/>
          </p:cNvSpPr>
          <p:nvPr>
            <p:ph idx="1"/>
          </p:nvPr>
        </p:nvSpPr>
        <p:spPr>
          <a:xfrm>
            <a:off x="762000" y="1295400"/>
            <a:ext cx="7620000" cy="4800600"/>
          </a:xfrm>
        </p:spPr>
        <p:txBody>
          <a:bodyPr/>
          <a:lstStyle/>
          <a:p>
            <a:endParaRPr lang="en-US" dirty="0" smtClean="0"/>
          </a:p>
          <a:p>
            <a:pPr marL="0" indent="0">
              <a:buNone/>
            </a:pPr>
            <a:endParaRPr lang="en-US" dirty="0"/>
          </a:p>
          <a:p>
            <a:endParaRPr lang="en-US" dirty="0" smtClean="0"/>
          </a:p>
          <a:p>
            <a:pPr marL="457200" lvl="1" indent="0">
              <a:buNone/>
            </a:pPr>
            <a:endParaRPr lang="en-US"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13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1" y="1360790"/>
            <a:ext cx="6019800" cy="4645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960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2800" b="1" dirty="0" smtClean="0"/>
              <a:t>Completing the Intake Form –                        Part II Registration Screen</a:t>
            </a:r>
            <a:endParaRPr lang="en-US" sz="2800" b="1" dirty="0"/>
          </a:p>
        </p:txBody>
      </p:sp>
      <p:sp>
        <p:nvSpPr>
          <p:cNvPr id="3" name="Content Placeholder 2"/>
          <p:cNvSpPr>
            <a:spLocks noGrp="1"/>
          </p:cNvSpPr>
          <p:nvPr>
            <p:ph idx="1"/>
          </p:nvPr>
        </p:nvSpPr>
        <p:spPr>
          <a:xfrm>
            <a:off x="762000" y="1295400"/>
            <a:ext cx="7620000" cy="4800600"/>
          </a:xfrm>
        </p:spPr>
        <p:txBody>
          <a:bodyPr/>
          <a:lstStyle/>
          <a:p>
            <a:endParaRPr lang="en-US" dirty="0" smtClean="0"/>
          </a:p>
          <a:p>
            <a:pPr marL="0" indent="0">
              <a:buNone/>
            </a:pPr>
            <a:endParaRPr lang="en-US" dirty="0"/>
          </a:p>
          <a:p>
            <a:endParaRPr lang="en-US" dirty="0" smtClean="0"/>
          </a:p>
          <a:p>
            <a:pPr marL="457200" lvl="1" indent="0">
              <a:buNone/>
            </a:pPr>
            <a:endParaRPr lang="en-US"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14</a:t>
            </a:fld>
            <a:endParaRPr lang="en-US"/>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76400"/>
            <a:ext cx="6705600" cy="3581400"/>
          </a:xfrm>
          <a:prstGeom prst="rect">
            <a:avLst/>
          </a:prstGeom>
          <a:noFill/>
          <a:ln>
            <a:noFill/>
          </a:ln>
        </p:spPr>
      </p:pic>
    </p:spTree>
    <p:extLst>
      <p:ext uri="{BB962C8B-B14F-4D97-AF65-F5344CB8AC3E}">
        <p14:creationId xmlns:p14="http://schemas.microsoft.com/office/powerpoint/2010/main" val="3965109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2800" b="1" dirty="0" smtClean="0"/>
              <a:t>Completing the Intake Form –                    Part II: Intake Form </a:t>
            </a:r>
            <a:endParaRPr lang="en-US" sz="2800" b="1" dirty="0"/>
          </a:p>
        </p:txBody>
      </p:sp>
      <p:sp>
        <p:nvSpPr>
          <p:cNvPr id="3" name="Content Placeholder 2"/>
          <p:cNvSpPr>
            <a:spLocks noGrp="1"/>
          </p:cNvSpPr>
          <p:nvPr>
            <p:ph idx="1"/>
          </p:nvPr>
        </p:nvSpPr>
        <p:spPr>
          <a:xfrm>
            <a:off x="762000" y="1295400"/>
            <a:ext cx="7620000" cy="4800600"/>
          </a:xfrm>
        </p:spPr>
        <p:txBody>
          <a:bodyPr/>
          <a:lstStyle/>
          <a:p>
            <a:endParaRPr lang="en-US" dirty="0" smtClean="0"/>
          </a:p>
          <a:p>
            <a:pPr marL="0" indent="0">
              <a:buNone/>
            </a:pPr>
            <a:endParaRPr lang="en-US" dirty="0"/>
          </a:p>
          <a:p>
            <a:endParaRPr lang="en-US" dirty="0" smtClean="0"/>
          </a:p>
          <a:p>
            <a:pPr marL="457200" lvl="1" indent="0">
              <a:buNone/>
            </a:pPr>
            <a:endParaRPr lang="en-US"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15</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00200"/>
            <a:ext cx="5715000" cy="4193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6656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Contact Information</a:t>
            </a:r>
            <a:endParaRPr lang="en-US" sz="2800" b="1" dirty="0"/>
          </a:p>
        </p:txBody>
      </p:sp>
      <p:sp>
        <p:nvSpPr>
          <p:cNvPr id="3" name="Content Placeholder 2"/>
          <p:cNvSpPr>
            <a:spLocks noGrp="1"/>
          </p:cNvSpPr>
          <p:nvPr>
            <p:ph idx="1"/>
          </p:nvPr>
        </p:nvSpPr>
        <p:spPr>
          <a:xfrm>
            <a:off x="457200" y="1066800"/>
            <a:ext cx="8153400" cy="5029200"/>
          </a:xfrm>
        </p:spPr>
        <p:txBody>
          <a:bodyPr/>
          <a:lstStyle/>
          <a:p>
            <a:pPr lvl="1"/>
            <a:endParaRPr lang="en-US" dirty="0" smtClean="0"/>
          </a:p>
          <a:p>
            <a:pPr marL="457200" lvl="1" indent="0">
              <a:buNone/>
            </a:pPr>
            <a:endParaRPr lang="en-US" dirty="0"/>
          </a:p>
          <a:p>
            <a:pPr lvl="1"/>
            <a:endParaRPr lang="en-US" dirty="0" smtClean="0"/>
          </a:p>
          <a:p>
            <a:pPr marL="457200" lvl="1" indent="0">
              <a:buNone/>
            </a:pPr>
            <a:endParaRPr lang="en-US" dirty="0" smtClean="0"/>
          </a:p>
          <a:p>
            <a:pPr marL="0" indent="0">
              <a:buNone/>
            </a:pPr>
            <a:r>
              <a:rPr lang="en-US" sz="1800" dirty="0" smtClean="0"/>
              <a:t>		        Questions should be emailed to: 		</a:t>
            </a:r>
          </a:p>
          <a:p>
            <a:pPr marL="0" indent="0">
              <a:buNone/>
            </a:pPr>
            <a:r>
              <a:rPr lang="en-US" sz="1800" dirty="0" smtClean="0"/>
              <a:t>		</a:t>
            </a:r>
            <a:r>
              <a:rPr lang="en-US" sz="1800" smtClean="0"/>
              <a:t>             	</a:t>
            </a:r>
            <a:r>
              <a:rPr lang="en-US" sz="1800" u="sng" smtClean="0">
                <a:solidFill>
                  <a:schemeClr val="tx2"/>
                </a:solidFill>
              </a:rPr>
              <a:t>mcdedesk@ncif.org</a:t>
            </a:r>
            <a:endParaRPr lang="en-US" sz="1800" u="sng" dirty="0" smtClean="0">
              <a:solidFill>
                <a:schemeClr val="tx2"/>
              </a:solidFill>
            </a:endParaRPr>
          </a:p>
          <a:p>
            <a:pPr marL="0" indent="0">
              <a:buNone/>
            </a:pPr>
            <a:endParaRPr lang="en-US" sz="1800" dirty="0"/>
          </a:p>
          <a:p>
            <a:pPr marL="457200" lvl="1" indent="0">
              <a:buNone/>
            </a:pPr>
            <a:r>
              <a:rPr lang="en-US" sz="1800" b="1" dirty="0"/>
              <a:t>	</a:t>
            </a:r>
            <a:endParaRPr lang="en-US" sz="1800" b="1" dirty="0" smtClean="0"/>
          </a:p>
          <a:p>
            <a:pPr marL="457200" lvl="1" indent="0" algn="ctr">
              <a:buNone/>
            </a:pPr>
            <a:r>
              <a:rPr lang="en-US" sz="1800" b="1" dirty="0" smtClean="0"/>
              <a:t>Questions about completing the Intake Form must be submitted no later than October 28, 2016 </a:t>
            </a:r>
          </a:p>
          <a:p>
            <a:endParaRPr lang="en-US" sz="1800" dirty="0" smtClean="0"/>
          </a:p>
          <a:p>
            <a:pPr marL="0" indent="0">
              <a:buNone/>
            </a:pPr>
            <a:endParaRPr lang="en-US" dirty="0" smtClean="0"/>
          </a:p>
          <a:p>
            <a:endParaRPr lang="en-US" dirty="0" smtClean="0"/>
          </a:p>
          <a:p>
            <a:endParaRPr lang="en-US" dirty="0" smtClean="0"/>
          </a:p>
          <a:p>
            <a:endParaRPr lang="en-US" dirty="0" smtClean="0"/>
          </a:p>
          <a:p>
            <a:endParaRPr lang="en-US" dirty="0" smtClean="0"/>
          </a:p>
          <a:p>
            <a:pPr lvl="1"/>
            <a:endParaRPr lang="en-US" dirty="0" smtClean="0"/>
          </a:p>
          <a:p>
            <a:pPr lvl="1"/>
            <a:endParaRPr lang="en-US" dirty="0" smtClean="0"/>
          </a:p>
          <a:p>
            <a:pPr lvl="1"/>
            <a:endParaRPr lang="en-US" dirty="0" smtClean="0"/>
          </a:p>
          <a:p>
            <a:pPr marL="0" lvl="1" inden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16</a:t>
            </a:fld>
            <a:endParaRPr lang="en-US"/>
          </a:p>
        </p:txBody>
      </p:sp>
    </p:spTree>
    <p:extLst>
      <p:ext uri="{BB962C8B-B14F-4D97-AF65-F5344CB8AC3E}">
        <p14:creationId xmlns:p14="http://schemas.microsoft.com/office/powerpoint/2010/main" val="3326388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Presentation Roadmap</a:t>
            </a:r>
            <a:endParaRPr lang="en-US" sz="2800" b="1" dirty="0"/>
          </a:p>
        </p:txBody>
      </p:sp>
      <p:sp>
        <p:nvSpPr>
          <p:cNvPr id="3" name="Content Placeholder 2"/>
          <p:cNvSpPr>
            <a:spLocks noGrp="1"/>
          </p:cNvSpPr>
          <p:nvPr>
            <p:ph idx="1"/>
          </p:nvPr>
        </p:nvSpPr>
        <p:spPr/>
        <p:txBody>
          <a:bodyPr/>
          <a:lstStyle/>
          <a:p>
            <a:pPr>
              <a:spcBef>
                <a:spcPts val="1200"/>
              </a:spcBef>
            </a:pPr>
            <a:endParaRPr lang="en-US" sz="1800" dirty="0" smtClean="0"/>
          </a:p>
          <a:p>
            <a:pPr>
              <a:spcBef>
                <a:spcPts val="1200"/>
              </a:spcBef>
            </a:pPr>
            <a:r>
              <a:rPr lang="en-US" sz="1800" dirty="0" smtClean="0"/>
              <a:t>Overview </a:t>
            </a:r>
          </a:p>
          <a:p>
            <a:pPr>
              <a:spcBef>
                <a:spcPts val="1200"/>
              </a:spcBef>
            </a:pPr>
            <a:r>
              <a:rPr lang="en-US" sz="1800" dirty="0" smtClean="0"/>
              <a:t>Goals of the Project</a:t>
            </a:r>
          </a:p>
          <a:p>
            <a:pPr>
              <a:spcBef>
                <a:spcPts val="1200"/>
              </a:spcBef>
            </a:pPr>
            <a:r>
              <a:rPr lang="en-US" sz="1800" dirty="0" smtClean="0"/>
              <a:t>Project Process and Timeline</a:t>
            </a:r>
          </a:p>
          <a:p>
            <a:pPr>
              <a:spcBef>
                <a:spcPts val="1200"/>
              </a:spcBef>
            </a:pPr>
            <a:r>
              <a:rPr lang="en-US" sz="1800" dirty="0" smtClean="0"/>
              <a:t>Requirements to Participate in the Training and Technical Assistance</a:t>
            </a:r>
          </a:p>
          <a:p>
            <a:pPr>
              <a:spcBef>
                <a:spcPts val="1200"/>
              </a:spcBef>
            </a:pPr>
            <a:r>
              <a:rPr lang="en-US" sz="1800" dirty="0" smtClean="0"/>
              <a:t>Intake Form</a:t>
            </a:r>
          </a:p>
          <a:p>
            <a:pPr lvl="1">
              <a:spcBef>
                <a:spcPts val="1200"/>
              </a:spcBef>
            </a:pPr>
            <a:r>
              <a:rPr lang="en-US" dirty="0" smtClean="0"/>
              <a:t>Goals</a:t>
            </a:r>
          </a:p>
          <a:p>
            <a:pPr lvl="1">
              <a:spcBef>
                <a:spcPts val="1200"/>
              </a:spcBef>
            </a:pPr>
            <a:r>
              <a:rPr lang="en-US" dirty="0" smtClean="0"/>
              <a:t>Contents </a:t>
            </a:r>
          </a:p>
          <a:p>
            <a:pPr lvl="1">
              <a:spcBef>
                <a:spcPts val="1200"/>
              </a:spcBef>
            </a:pPr>
            <a:r>
              <a:rPr lang="en-US" dirty="0" smtClean="0"/>
              <a:t>Disclosures</a:t>
            </a:r>
          </a:p>
          <a:p>
            <a:pPr>
              <a:spcBef>
                <a:spcPts val="1200"/>
              </a:spcBef>
            </a:pPr>
            <a:r>
              <a:rPr lang="en-US" sz="1800" dirty="0" smtClean="0"/>
              <a:t>Completing the Intake Form </a:t>
            </a:r>
          </a:p>
          <a:p>
            <a:pPr>
              <a:spcBef>
                <a:spcPts val="1200"/>
              </a:spcBef>
            </a:pPr>
            <a:r>
              <a:rPr lang="en-US" sz="1800" dirty="0" smtClean="0"/>
              <a:t>Contact Information</a:t>
            </a:r>
          </a:p>
          <a:p>
            <a:pPr>
              <a:spcBef>
                <a:spcPts val="1200"/>
              </a:spcBef>
            </a:pPr>
            <a:endParaRPr lang="en-US" dirty="0" smtClean="0"/>
          </a:p>
          <a:p>
            <a:pPr>
              <a:spcBef>
                <a:spcPts val="1200"/>
              </a:spcBef>
            </a:pPr>
            <a:endParaRPr lang="en-US"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1</a:t>
            </a:fld>
            <a:endParaRPr lang="en-US"/>
          </a:p>
        </p:txBody>
      </p:sp>
    </p:spTree>
    <p:extLst>
      <p:ext uri="{BB962C8B-B14F-4D97-AF65-F5344CB8AC3E}">
        <p14:creationId xmlns:p14="http://schemas.microsoft.com/office/powerpoint/2010/main" val="1334916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chemeClr val="dk2"/>
                </a:solidFill>
                <a:ea typeface="Georgia"/>
                <a:cs typeface="Georgia"/>
                <a:sym typeface="Georgia"/>
              </a:rPr>
              <a:t>Overview </a:t>
            </a:r>
            <a:endParaRPr lang="en-US" sz="2800"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2</a:t>
            </a:fld>
            <a:endParaRPr lang="en-US"/>
          </a:p>
        </p:txBody>
      </p:sp>
      <p:sp>
        <p:nvSpPr>
          <p:cNvPr id="21" name="TextBox 20"/>
          <p:cNvSpPr txBox="1"/>
          <p:nvPr/>
        </p:nvSpPr>
        <p:spPr>
          <a:xfrm>
            <a:off x="751840" y="1143000"/>
            <a:ext cx="7620000" cy="4493538"/>
          </a:xfrm>
          <a:prstGeom prst="rect">
            <a:avLst/>
          </a:prstGeom>
          <a:noFill/>
        </p:spPr>
        <p:txBody>
          <a:bodyPr wrap="square" rtlCol="0">
            <a:spAutoFit/>
          </a:bodyPr>
          <a:lstStyle/>
          <a:p>
            <a:pPr algn="l">
              <a:spcBef>
                <a:spcPts val="1200"/>
              </a:spcBef>
            </a:pPr>
            <a:endParaRPr lang="en-US" sz="1800" dirty="0" smtClean="0"/>
          </a:p>
          <a:p>
            <a:pPr marL="285750" indent="-285750" algn="l">
              <a:spcBef>
                <a:spcPts val="1200"/>
              </a:spcBef>
              <a:buFont typeface="Wingdings" panose="05000000000000000000" pitchFamily="2" charset="2"/>
              <a:buChar char="§"/>
            </a:pPr>
            <a:r>
              <a:rPr lang="en-US" sz="1800" dirty="0" smtClean="0"/>
              <a:t>Background</a:t>
            </a:r>
          </a:p>
          <a:p>
            <a:pPr algn="l">
              <a:spcBef>
                <a:spcPts val="1200"/>
              </a:spcBef>
            </a:pPr>
            <a:endParaRPr lang="en-US" sz="1800" dirty="0" smtClean="0"/>
          </a:p>
          <a:p>
            <a:pPr marL="285750" indent="-285750" algn="l">
              <a:spcBef>
                <a:spcPts val="1200"/>
              </a:spcBef>
              <a:buFont typeface="Wingdings" panose="05000000000000000000" pitchFamily="2" charset="2"/>
              <a:buChar char="§"/>
            </a:pPr>
            <a:r>
              <a:rPr lang="en-US" sz="1800" dirty="0" smtClean="0"/>
              <a:t>CDFI Fund contracted NCIF to </a:t>
            </a:r>
            <a:r>
              <a:rPr lang="en-US" sz="1800" dirty="0"/>
              <a:t>perform </a:t>
            </a:r>
            <a:r>
              <a:rPr lang="en-US" sz="1800" b="1" dirty="0" smtClean="0"/>
              <a:t>group </a:t>
            </a:r>
            <a:r>
              <a:rPr lang="en-US" sz="1800" b="1" dirty="0"/>
              <a:t>training and individual technical </a:t>
            </a:r>
            <a:r>
              <a:rPr lang="en-US" sz="1800" b="1" dirty="0" smtClean="0"/>
              <a:t>assistance </a:t>
            </a:r>
            <a:r>
              <a:rPr lang="en-US" sz="1800" dirty="0" smtClean="0"/>
              <a:t>to Minority CDEs who applied for a NMTC allocation in the last 4 application rounds.</a:t>
            </a:r>
            <a:endParaRPr lang="en-US" sz="1800" strike="sngStrike" dirty="0" smtClean="0"/>
          </a:p>
          <a:p>
            <a:pPr algn="l">
              <a:spcBef>
                <a:spcPts val="1200"/>
              </a:spcBef>
            </a:pPr>
            <a:endParaRPr lang="en-US" sz="1800" dirty="0"/>
          </a:p>
          <a:p>
            <a:pPr marL="285750" indent="-285750" algn="l">
              <a:spcBef>
                <a:spcPts val="1200"/>
              </a:spcBef>
              <a:buFont typeface="Wingdings" panose="05000000000000000000" pitchFamily="2" charset="2"/>
              <a:buChar char="§"/>
            </a:pPr>
            <a:r>
              <a:rPr lang="en-US" sz="1800" dirty="0" smtClean="0"/>
              <a:t>Project will provide up to </a:t>
            </a:r>
            <a:r>
              <a:rPr lang="en-US" sz="1800" b="1" dirty="0" smtClean="0"/>
              <a:t>4 group training workshops</a:t>
            </a:r>
            <a:r>
              <a:rPr lang="en-US" sz="1800" dirty="0" smtClean="0"/>
              <a:t> in different cities. Each workshop will last 1 day</a:t>
            </a:r>
          </a:p>
          <a:p>
            <a:pPr algn="l">
              <a:spcBef>
                <a:spcPts val="1200"/>
              </a:spcBef>
            </a:pPr>
            <a:endParaRPr lang="en-US" sz="1800" dirty="0" smtClean="0"/>
          </a:p>
          <a:p>
            <a:pPr marL="285750" indent="-285750" algn="l">
              <a:spcBef>
                <a:spcPts val="1200"/>
              </a:spcBef>
              <a:buFont typeface="Wingdings" panose="05000000000000000000" pitchFamily="2" charset="2"/>
              <a:buChar char="§"/>
            </a:pPr>
            <a:r>
              <a:rPr lang="en-US" sz="1800" dirty="0"/>
              <a:t>Additionally, up to 25 Minority CDEs will </a:t>
            </a:r>
            <a:r>
              <a:rPr lang="en-US" sz="1800" dirty="0" smtClean="0"/>
              <a:t>receive </a:t>
            </a:r>
            <a:r>
              <a:rPr lang="en-US" sz="1800" b="1" dirty="0" smtClean="0"/>
              <a:t>individual on-site </a:t>
            </a:r>
            <a:r>
              <a:rPr lang="en-US" sz="1800" b="1" dirty="0"/>
              <a:t>technical assistance</a:t>
            </a:r>
            <a:r>
              <a:rPr lang="en-US" sz="1800" dirty="0"/>
              <a:t> from NMTC </a:t>
            </a:r>
            <a:r>
              <a:rPr lang="en-US" sz="1800" dirty="0" smtClean="0"/>
              <a:t>experts</a:t>
            </a:r>
            <a:endParaRPr lang="en-US" sz="1800" dirty="0"/>
          </a:p>
        </p:txBody>
      </p:sp>
    </p:spTree>
    <p:extLst>
      <p:ext uri="{BB962C8B-B14F-4D97-AF65-F5344CB8AC3E}">
        <p14:creationId xmlns:p14="http://schemas.microsoft.com/office/powerpoint/2010/main" val="1502835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Georgia" pitchFamily="18" charset="0"/>
              </a:defRPr>
            </a:lvl1pPr>
            <a:lvl2pPr marL="742950" indent="-285750">
              <a:defRPr sz="2400">
                <a:solidFill>
                  <a:schemeClr val="tx1"/>
                </a:solidFill>
                <a:latin typeface="Georgia" pitchFamily="18" charset="0"/>
              </a:defRPr>
            </a:lvl2pPr>
            <a:lvl3pPr marL="1143000" indent="-228600">
              <a:defRPr sz="2400">
                <a:solidFill>
                  <a:schemeClr val="tx1"/>
                </a:solidFill>
                <a:latin typeface="Georgia" pitchFamily="18" charset="0"/>
              </a:defRPr>
            </a:lvl3pPr>
            <a:lvl4pPr marL="1600200" indent="-228600">
              <a:defRPr sz="2400">
                <a:solidFill>
                  <a:schemeClr val="tx1"/>
                </a:solidFill>
                <a:latin typeface="Georgia" pitchFamily="18" charset="0"/>
              </a:defRPr>
            </a:lvl4pPr>
            <a:lvl5pPr marL="2057400" indent="-228600">
              <a:defRPr sz="2400">
                <a:solidFill>
                  <a:schemeClr val="tx1"/>
                </a:solidFill>
                <a:latin typeface="Georgia" pitchFamily="18" charset="0"/>
              </a:defRPr>
            </a:lvl5pPr>
            <a:lvl6pPr marL="2514600" indent="-228600" algn="ctr" eaLnBrk="0" fontAlgn="base" hangingPunct="0">
              <a:spcBef>
                <a:spcPct val="0"/>
              </a:spcBef>
              <a:spcAft>
                <a:spcPct val="0"/>
              </a:spcAft>
              <a:defRPr sz="2400">
                <a:solidFill>
                  <a:schemeClr val="tx1"/>
                </a:solidFill>
                <a:latin typeface="Georgia" pitchFamily="18" charset="0"/>
              </a:defRPr>
            </a:lvl6pPr>
            <a:lvl7pPr marL="2971800" indent="-228600" algn="ctr" eaLnBrk="0" fontAlgn="base" hangingPunct="0">
              <a:spcBef>
                <a:spcPct val="0"/>
              </a:spcBef>
              <a:spcAft>
                <a:spcPct val="0"/>
              </a:spcAft>
              <a:defRPr sz="2400">
                <a:solidFill>
                  <a:schemeClr val="tx1"/>
                </a:solidFill>
                <a:latin typeface="Georgia" pitchFamily="18" charset="0"/>
              </a:defRPr>
            </a:lvl7pPr>
            <a:lvl8pPr marL="3429000" indent="-228600" algn="ctr" eaLnBrk="0" fontAlgn="base" hangingPunct="0">
              <a:spcBef>
                <a:spcPct val="0"/>
              </a:spcBef>
              <a:spcAft>
                <a:spcPct val="0"/>
              </a:spcAft>
              <a:defRPr sz="2400">
                <a:solidFill>
                  <a:schemeClr val="tx1"/>
                </a:solidFill>
                <a:latin typeface="Georgia" pitchFamily="18" charset="0"/>
              </a:defRPr>
            </a:lvl8pPr>
            <a:lvl9pPr marL="3886200" indent="-228600" algn="ctr" eaLnBrk="0" fontAlgn="base" hangingPunct="0">
              <a:spcBef>
                <a:spcPct val="0"/>
              </a:spcBef>
              <a:spcAft>
                <a:spcPct val="0"/>
              </a:spcAft>
              <a:defRPr sz="2400">
                <a:solidFill>
                  <a:schemeClr val="tx1"/>
                </a:solidFill>
                <a:latin typeface="Georgia" pitchFamily="18" charset="0"/>
              </a:defRPr>
            </a:lvl9pPr>
          </a:lstStyle>
          <a:p>
            <a:r>
              <a:rPr lang="en-US" sz="1000" smtClean="0">
                <a:solidFill>
                  <a:schemeClr val="tx2"/>
                </a:solidFill>
              </a:rPr>
              <a:t>W W W . N C I F . O R G </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Georgia" pitchFamily="18" charset="0"/>
              </a:defRPr>
            </a:lvl1pPr>
            <a:lvl2pPr marL="742950" indent="-285750">
              <a:defRPr sz="2400">
                <a:solidFill>
                  <a:schemeClr val="tx1"/>
                </a:solidFill>
                <a:latin typeface="Georgia" pitchFamily="18" charset="0"/>
              </a:defRPr>
            </a:lvl2pPr>
            <a:lvl3pPr marL="1143000" indent="-228600">
              <a:defRPr sz="2400">
                <a:solidFill>
                  <a:schemeClr val="tx1"/>
                </a:solidFill>
                <a:latin typeface="Georgia" pitchFamily="18" charset="0"/>
              </a:defRPr>
            </a:lvl3pPr>
            <a:lvl4pPr marL="1600200" indent="-228600">
              <a:defRPr sz="2400">
                <a:solidFill>
                  <a:schemeClr val="tx1"/>
                </a:solidFill>
                <a:latin typeface="Georgia" pitchFamily="18" charset="0"/>
              </a:defRPr>
            </a:lvl4pPr>
            <a:lvl5pPr marL="2057400" indent="-228600">
              <a:defRPr sz="2400">
                <a:solidFill>
                  <a:schemeClr val="tx1"/>
                </a:solidFill>
                <a:latin typeface="Georgia" pitchFamily="18" charset="0"/>
              </a:defRPr>
            </a:lvl5pPr>
            <a:lvl6pPr marL="2514600" indent="-228600" algn="ctr" eaLnBrk="0" fontAlgn="base" hangingPunct="0">
              <a:spcBef>
                <a:spcPct val="0"/>
              </a:spcBef>
              <a:spcAft>
                <a:spcPct val="0"/>
              </a:spcAft>
              <a:defRPr sz="2400">
                <a:solidFill>
                  <a:schemeClr val="tx1"/>
                </a:solidFill>
                <a:latin typeface="Georgia" pitchFamily="18" charset="0"/>
              </a:defRPr>
            </a:lvl6pPr>
            <a:lvl7pPr marL="2971800" indent="-228600" algn="ctr" eaLnBrk="0" fontAlgn="base" hangingPunct="0">
              <a:spcBef>
                <a:spcPct val="0"/>
              </a:spcBef>
              <a:spcAft>
                <a:spcPct val="0"/>
              </a:spcAft>
              <a:defRPr sz="2400">
                <a:solidFill>
                  <a:schemeClr val="tx1"/>
                </a:solidFill>
                <a:latin typeface="Georgia" pitchFamily="18" charset="0"/>
              </a:defRPr>
            </a:lvl7pPr>
            <a:lvl8pPr marL="3429000" indent="-228600" algn="ctr" eaLnBrk="0" fontAlgn="base" hangingPunct="0">
              <a:spcBef>
                <a:spcPct val="0"/>
              </a:spcBef>
              <a:spcAft>
                <a:spcPct val="0"/>
              </a:spcAft>
              <a:defRPr sz="2400">
                <a:solidFill>
                  <a:schemeClr val="tx1"/>
                </a:solidFill>
                <a:latin typeface="Georgia" pitchFamily="18" charset="0"/>
              </a:defRPr>
            </a:lvl8pPr>
            <a:lvl9pPr marL="3886200" indent="-228600" algn="ctr" eaLnBrk="0" fontAlgn="base" hangingPunct="0">
              <a:spcBef>
                <a:spcPct val="0"/>
              </a:spcBef>
              <a:spcAft>
                <a:spcPct val="0"/>
              </a:spcAft>
              <a:defRPr sz="2400">
                <a:solidFill>
                  <a:schemeClr val="tx1"/>
                </a:solidFill>
                <a:latin typeface="Georgia" pitchFamily="18" charset="0"/>
              </a:defRPr>
            </a:lvl9pPr>
          </a:lstStyle>
          <a:p>
            <a:fld id="{D7FD7E2D-3CAE-468E-86A7-057F7A66AE30}" type="slidenum">
              <a:rPr lang="en-US" sz="1200" smtClean="0">
                <a:solidFill>
                  <a:schemeClr val="tx2"/>
                </a:solidFill>
              </a:rPr>
              <a:pPr/>
              <a:t>3</a:t>
            </a:fld>
            <a:endParaRPr lang="en-US" sz="1200" smtClean="0">
              <a:solidFill>
                <a:schemeClr val="tx2"/>
              </a:solidFill>
            </a:endParaRPr>
          </a:p>
        </p:txBody>
      </p:sp>
      <p:sp>
        <p:nvSpPr>
          <p:cNvPr id="5124" name="Rectangle 2"/>
          <p:cNvSpPr>
            <a:spLocks noGrp="1" noChangeArrowheads="1"/>
          </p:cNvSpPr>
          <p:nvPr>
            <p:ph type="title"/>
          </p:nvPr>
        </p:nvSpPr>
        <p:spPr/>
        <p:txBody>
          <a:bodyPr/>
          <a:lstStyle/>
          <a:p>
            <a:pPr eaLnBrk="1" hangingPunct="1"/>
            <a:r>
              <a:rPr lang="en-US" sz="2800" b="1" dirty="0" smtClean="0"/>
              <a:t>Goals of the Project</a:t>
            </a:r>
          </a:p>
        </p:txBody>
      </p:sp>
      <p:sp>
        <p:nvSpPr>
          <p:cNvPr id="2" name="Content Placeholder 1"/>
          <p:cNvSpPr>
            <a:spLocks noGrp="1"/>
          </p:cNvSpPr>
          <p:nvPr>
            <p:ph idx="1"/>
          </p:nvPr>
        </p:nvSpPr>
        <p:spPr>
          <a:xfrm>
            <a:off x="533400" y="1066800"/>
            <a:ext cx="7924800" cy="4724400"/>
          </a:xfrm>
        </p:spPr>
        <p:txBody>
          <a:bodyPr/>
          <a:lstStyle/>
          <a:p>
            <a:pPr marL="0" lvl="0" indent="0">
              <a:lnSpc>
                <a:spcPct val="107000"/>
              </a:lnSpc>
              <a:spcBef>
                <a:spcPts val="0"/>
              </a:spcBef>
              <a:spcAft>
                <a:spcPts val="0"/>
              </a:spcAft>
              <a:buNone/>
            </a:pPr>
            <a:endParaRPr lang="en-US" sz="1800" b="1" dirty="0" smtClean="0">
              <a:solidFill>
                <a:schemeClr val="accent6"/>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None/>
            </a:pPr>
            <a:endParaRPr lang="en-US" sz="2000" b="1" dirty="0" smtClean="0">
              <a:solidFill>
                <a:schemeClr val="accent6"/>
              </a:solidFill>
              <a:latin typeface="+mj-lt"/>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None/>
            </a:pPr>
            <a:endParaRPr lang="en-US" dirty="0" smtClean="0">
              <a:solidFill>
                <a:schemeClr val="accent6"/>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0"/>
              </a:spcAft>
              <a:buFont typeface="Arial" panose="020B0604020202020204" pitchFamily="34" charset="0"/>
              <a:buChar char="•"/>
            </a:pPr>
            <a:r>
              <a:rPr lang="en-US" sz="1800" b="1" dirty="0" smtClean="0">
                <a:latin typeface="+mj-lt"/>
                <a:ea typeface="Calibri" panose="020F0502020204030204" pitchFamily="34" charset="0"/>
                <a:cs typeface="Times New Roman" panose="02020603050405020304" pitchFamily="18" charset="0"/>
              </a:rPr>
              <a:t>Increase participation </a:t>
            </a:r>
            <a:r>
              <a:rPr lang="en-US" sz="1800" dirty="0" smtClean="0">
                <a:latin typeface="+mj-lt"/>
                <a:ea typeface="Calibri" panose="020F0502020204030204" pitchFamily="34" charset="0"/>
                <a:cs typeface="Times New Roman" panose="02020603050405020304" pitchFamily="18" charset="0"/>
              </a:rPr>
              <a:t>of Minority CDEs in the NMTC Program</a:t>
            </a:r>
          </a:p>
          <a:p>
            <a:pPr marL="0" lvl="0" indent="0">
              <a:lnSpc>
                <a:spcPct val="107000"/>
              </a:lnSpc>
              <a:spcBef>
                <a:spcPts val="0"/>
              </a:spcBef>
              <a:spcAft>
                <a:spcPts val="0"/>
              </a:spcAft>
              <a:buNone/>
            </a:pPr>
            <a:endParaRPr lang="en-US" sz="1800" dirty="0">
              <a:latin typeface="+mj-lt"/>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None/>
            </a:pPr>
            <a:endParaRPr lang="en-US" sz="1800" dirty="0">
              <a:latin typeface="+mj-lt"/>
              <a:cs typeface="Times New Roman" panose="02020603050405020304" pitchFamily="18" charset="0"/>
            </a:endParaRPr>
          </a:p>
          <a:p>
            <a:pPr lvl="0">
              <a:lnSpc>
                <a:spcPct val="107000"/>
              </a:lnSpc>
              <a:spcBef>
                <a:spcPts val="0"/>
              </a:spcBef>
              <a:spcAft>
                <a:spcPts val="0"/>
              </a:spcAft>
              <a:buFont typeface="Arial" panose="020B0604020202020204" pitchFamily="34" charset="0"/>
              <a:buChar char="•"/>
            </a:pPr>
            <a:r>
              <a:rPr lang="en-US" sz="1800" dirty="0" smtClean="0">
                <a:latin typeface="+mj-lt"/>
              </a:rPr>
              <a:t>Provide group training and individual technical assistance, </a:t>
            </a:r>
            <a:r>
              <a:rPr lang="en-US" sz="1800" dirty="0">
                <a:latin typeface="+mj-lt"/>
              </a:rPr>
              <a:t>which would inform </a:t>
            </a:r>
            <a:r>
              <a:rPr lang="en-US" sz="1800" dirty="0" smtClean="0">
                <a:latin typeface="+mj-lt"/>
              </a:rPr>
              <a:t>Minority CDEs on how </a:t>
            </a:r>
            <a:r>
              <a:rPr lang="en-US" sz="1800" dirty="0">
                <a:latin typeface="+mj-lt"/>
              </a:rPr>
              <a:t>they can participate in </a:t>
            </a:r>
            <a:r>
              <a:rPr lang="en-US" sz="1800" dirty="0" smtClean="0">
                <a:latin typeface="+mj-lt"/>
              </a:rPr>
              <a:t>the </a:t>
            </a:r>
            <a:r>
              <a:rPr lang="en-US" sz="1800" dirty="0">
                <a:latin typeface="+mj-lt"/>
              </a:rPr>
              <a:t>NMTC </a:t>
            </a:r>
            <a:r>
              <a:rPr lang="en-US" sz="1800" dirty="0" smtClean="0">
                <a:latin typeface="+mj-lt"/>
              </a:rPr>
              <a:t>Program as:</a:t>
            </a:r>
          </a:p>
          <a:p>
            <a:pPr marL="0" lvl="0" indent="0">
              <a:lnSpc>
                <a:spcPct val="107000"/>
              </a:lnSpc>
              <a:spcBef>
                <a:spcPts val="0"/>
              </a:spcBef>
              <a:spcAft>
                <a:spcPts val="0"/>
              </a:spcAft>
              <a:buNone/>
            </a:pPr>
            <a:r>
              <a:rPr lang="en-US" sz="1800" dirty="0" smtClean="0">
                <a:latin typeface="+mj-lt"/>
              </a:rPr>
              <a:t> </a:t>
            </a:r>
          </a:p>
          <a:p>
            <a:pPr marL="0" lvl="0" indent="0">
              <a:lnSpc>
                <a:spcPct val="107000"/>
              </a:lnSpc>
              <a:spcBef>
                <a:spcPts val="0"/>
              </a:spcBef>
              <a:spcAft>
                <a:spcPts val="0"/>
              </a:spcAft>
              <a:buNone/>
            </a:pPr>
            <a:r>
              <a:rPr lang="en-US" sz="1800" b="1" dirty="0" smtClean="0">
                <a:latin typeface="+mj-lt"/>
              </a:rPr>
              <a:t>	</a:t>
            </a:r>
            <a:r>
              <a:rPr lang="en-US" sz="1800" b="1" dirty="0" err="1" smtClean="0">
                <a:latin typeface="+mj-lt"/>
              </a:rPr>
              <a:t>allocatee</a:t>
            </a:r>
            <a:r>
              <a:rPr lang="en-US" sz="1800" b="1" dirty="0">
                <a:latin typeface="+mj-lt"/>
              </a:rPr>
              <a:t>	</a:t>
            </a:r>
            <a:r>
              <a:rPr lang="en-US" sz="1800" b="1" dirty="0" smtClean="0">
                <a:latin typeface="+mj-lt"/>
              </a:rPr>
              <a:t>	leverage lender</a:t>
            </a:r>
          </a:p>
          <a:p>
            <a:pPr marL="0" lvl="0" indent="0">
              <a:lnSpc>
                <a:spcPct val="107000"/>
              </a:lnSpc>
              <a:spcBef>
                <a:spcPts val="0"/>
              </a:spcBef>
              <a:spcAft>
                <a:spcPts val="0"/>
              </a:spcAft>
              <a:buNone/>
            </a:pPr>
            <a:r>
              <a:rPr lang="en-US" sz="1800" b="1" dirty="0">
                <a:latin typeface="+mj-lt"/>
              </a:rPr>
              <a:t>	</a:t>
            </a:r>
            <a:r>
              <a:rPr lang="en-US" sz="1800" b="1" dirty="0" smtClean="0">
                <a:latin typeface="+mj-lt"/>
              </a:rPr>
              <a:t>investor		non-</a:t>
            </a:r>
            <a:r>
              <a:rPr lang="en-US" sz="1800" b="1" dirty="0" err="1" smtClean="0">
                <a:latin typeface="+mj-lt"/>
              </a:rPr>
              <a:t>allocatee</a:t>
            </a:r>
            <a:r>
              <a:rPr lang="en-US" sz="1800" b="1" dirty="0" smtClean="0">
                <a:latin typeface="+mj-lt"/>
              </a:rPr>
              <a:t> (QALICB)</a:t>
            </a:r>
          </a:p>
          <a:p>
            <a:pPr marL="0" lvl="0" indent="0">
              <a:lnSpc>
                <a:spcPct val="107000"/>
              </a:lnSpc>
              <a:spcBef>
                <a:spcPts val="0"/>
              </a:spcBef>
              <a:spcAft>
                <a:spcPts val="0"/>
              </a:spcAft>
              <a:buNone/>
            </a:pPr>
            <a:r>
              <a:rPr lang="en-US" sz="1800" b="1" dirty="0">
                <a:latin typeface="+mj-lt"/>
              </a:rPr>
              <a:t>	</a:t>
            </a:r>
            <a:r>
              <a:rPr lang="en-US" sz="1800" b="1" dirty="0" smtClean="0">
                <a:latin typeface="+mj-lt"/>
              </a:rPr>
              <a:t>			secondary CDE</a:t>
            </a:r>
            <a:endParaRPr lang="en-US" sz="1800" dirty="0">
              <a:latin typeface="+mj-lt"/>
            </a:endParaRPr>
          </a:p>
          <a:p>
            <a:pPr marL="0" lvl="0" indent="0" algn="just">
              <a:lnSpc>
                <a:spcPct val="107000"/>
              </a:lnSpc>
              <a:spcBef>
                <a:spcPts val="0"/>
              </a:spcBef>
              <a:spcAft>
                <a:spcPts val="0"/>
              </a:spcAft>
              <a:buNone/>
            </a:pPr>
            <a:endParaRPr lang="en-US" sz="1800" dirty="0">
              <a:latin typeface="+mj-lt"/>
              <a:ea typeface="Calibri" panose="020F0502020204030204" pitchFamily="34" charset="0"/>
              <a:cs typeface="Times New Roman" panose="02020603050405020304" pitchFamily="18" charset="0"/>
            </a:endParaRPr>
          </a:p>
          <a:p>
            <a:endParaRPr lang="en-US" dirty="0">
              <a:latin typeface="+mj-lt"/>
            </a:endParaRPr>
          </a:p>
        </p:txBody>
      </p:sp>
    </p:spTree>
    <p:extLst>
      <p:ext uri="{BB962C8B-B14F-4D97-AF65-F5344CB8AC3E}">
        <p14:creationId xmlns:p14="http://schemas.microsoft.com/office/powerpoint/2010/main" val="1664197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Project Process and Timeline</a:t>
            </a:r>
            <a:endParaRPr lang="en-US" sz="2800" b="1" dirty="0"/>
          </a:p>
        </p:txBody>
      </p:sp>
      <p:sp>
        <p:nvSpPr>
          <p:cNvPr id="3" name="Content Placeholder 2"/>
          <p:cNvSpPr>
            <a:spLocks noGrp="1"/>
          </p:cNvSpPr>
          <p:nvPr>
            <p:ph idx="1"/>
          </p:nvPr>
        </p:nvSpPr>
        <p:spPr/>
        <p:txBody>
          <a:bodyPr/>
          <a:lstStyle/>
          <a:p>
            <a:pPr lvl="0">
              <a:spcBef>
                <a:spcPts val="1200"/>
              </a:spcBef>
            </a:pPr>
            <a:r>
              <a:rPr lang="en-US" sz="1800" dirty="0"/>
              <a:t>A</a:t>
            </a:r>
            <a:r>
              <a:rPr lang="en-US" sz="1800" dirty="0" smtClean="0"/>
              <a:t>nalysis </a:t>
            </a:r>
            <a:r>
              <a:rPr lang="en-US" sz="1800" dirty="0"/>
              <a:t>of </a:t>
            </a:r>
            <a:r>
              <a:rPr lang="en-US" sz="1800" dirty="0">
                <a:ea typeface="Calibri" panose="020F0502020204030204" pitchFamily="34" charset="0"/>
                <a:cs typeface="Times New Roman" panose="02020603050405020304" pitchFamily="18" charset="0"/>
              </a:rPr>
              <a:t>CDFI Fund data from the </a:t>
            </a:r>
            <a:r>
              <a:rPr lang="en-US" sz="1800" dirty="0" smtClean="0">
                <a:ea typeface="Calibri" panose="020F0502020204030204" pitchFamily="34" charset="0"/>
                <a:cs typeface="Times New Roman" panose="02020603050405020304" pitchFamily="18" charset="0"/>
              </a:rPr>
              <a:t>NMTC </a:t>
            </a:r>
            <a:r>
              <a:rPr lang="en-US" sz="1800" dirty="0">
                <a:ea typeface="Calibri" panose="020F0502020204030204" pitchFamily="34" charset="0"/>
                <a:cs typeface="Times New Roman" panose="02020603050405020304" pitchFamily="18" charset="0"/>
              </a:rPr>
              <a:t>applications submitted </a:t>
            </a:r>
            <a:r>
              <a:rPr lang="en-US" sz="1800" dirty="0" smtClean="0">
                <a:ea typeface="Calibri" panose="020F0502020204030204" pitchFamily="34" charset="0"/>
                <a:cs typeface="Times New Roman" panose="02020603050405020304" pitchFamily="18" charset="0"/>
              </a:rPr>
              <a:t>in 2012-2014</a:t>
            </a:r>
            <a:endParaRPr lang="en-US" sz="1800" dirty="0">
              <a:ea typeface="Calibri" panose="020F0502020204030204" pitchFamily="34" charset="0"/>
              <a:cs typeface="Times New Roman" panose="02020603050405020304" pitchFamily="18" charset="0"/>
            </a:endParaRPr>
          </a:p>
          <a:p>
            <a:pPr lvl="0">
              <a:spcBef>
                <a:spcPts val="1200"/>
              </a:spcBef>
            </a:pPr>
            <a:r>
              <a:rPr lang="en-US" sz="1800" dirty="0" smtClean="0"/>
              <a:t>Interviews with the CDFI Fund staff</a:t>
            </a:r>
          </a:p>
          <a:p>
            <a:pPr lvl="0">
              <a:spcBef>
                <a:spcPts val="1200"/>
              </a:spcBef>
            </a:pPr>
            <a:r>
              <a:rPr lang="en-US" sz="1800" dirty="0" smtClean="0"/>
              <a:t>Interviews with nine industry representatives:</a:t>
            </a:r>
          </a:p>
          <a:p>
            <a:pPr lvl="1">
              <a:spcBef>
                <a:spcPts val="1200"/>
              </a:spcBef>
            </a:pPr>
            <a:r>
              <a:rPr lang="en-US" dirty="0"/>
              <a:t>Trade associations</a:t>
            </a:r>
          </a:p>
          <a:p>
            <a:pPr lvl="1">
              <a:spcBef>
                <a:spcPts val="1200"/>
              </a:spcBef>
            </a:pPr>
            <a:r>
              <a:rPr lang="en-US" dirty="0"/>
              <a:t>Representatives with diverse backgrounds</a:t>
            </a:r>
          </a:p>
          <a:p>
            <a:pPr lvl="1">
              <a:spcBef>
                <a:spcPts val="1200"/>
              </a:spcBef>
            </a:pPr>
            <a:r>
              <a:rPr lang="en-US" dirty="0"/>
              <a:t>Entities with variety of experiences – both NMTC and minority industry related</a:t>
            </a:r>
          </a:p>
          <a:p>
            <a:pPr lvl="1">
              <a:spcBef>
                <a:spcPts val="1200"/>
              </a:spcBef>
            </a:pPr>
            <a:r>
              <a:rPr lang="en-US" dirty="0"/>
              <a:t>Geographical </a:t>
            </a:r>
            <a:r>
              <a:rPr lang="en-US" dirty="0" smtClean="0"/>
              <a:t>representation</a:t>
            </a:r>
            <a:endParaRPr lang="en-US" sz="1800" dirty="0"/>
          </a:p>
          <a:p>
            <a:pPr lvl="0">
              <a:spcBef>
                <a:spcPts val="1200"/>
              </a:spcBef>
            </a:pPr>
            <a:r>
              <a:rPr lang="en-US" sz="1800" b="1" dirty="0" smtClean="0">
                <a:solidFill>
                  <a:schemeClr val="accent2"/>
                </a:solidFill>
              </a:rPr>
              <a:t>Analysis of Minority CDE responses to the Intake Form</a:t>
            </a:r>
            <a:endParaRPr lang="en-US" sz="1800" b="1" dirty="0">
              <a:solidFill>
                <a:schemeClr val="accent2"/>
              </a:solidFill>
              <a:ea typeface="Calibri" panose="020F0502020204030204" pitchFamily="34" charset="0"/>
              <a:cs typeface="Times New Roman" panose="02020603050405020304" pitchFamily="18" charset="0"/>
            </a:endParaRPr>
          </a:p>
          <a:p>
            <a:pPr lvl="0">
              <a:spcBef>
                <a:spcPts val="1200"/>
              </a:spcBef>
            </a:pPr>
            <a:r>
              <a:rPr lang="en-US" sz="1800" dirty="0" smtClean="0"/>
              <a:t>Group </a:t>
            </a:r>
            <a:r>
              <a:rPr lang="en-US" sz="1800" dirty="0"/>
              <a:t>training workshops</a:t>
            </a:r>
          </a:p>
          <a:p>
            <a:pPr lvl="0">
              <a:spcBef>
                <a:spcPts val="1200"/>
              </a:spcBef>
            </a:pPr>
            <a:r>
              <a:rPr lang="en-US" sz="1800" dirty="0"/>
              <a:t>I</a:t>
            </a:r>
            <a:r>
              <a:rPr lang="en-US" sz="1800" dirty="0" smtClean="0"/>
              <a:t>ndividual </a:t>
            </a:r>
            <a:r>
              <a:rPr lang="en-US" sz="1800" dirty="0"/>
              <a:t>technical assistance</a:t>
            </a:r>
          </a:p>
          <a:p>
            <a:pPr lvl="0">
              <a:spcBef>
                <a:spcPts val="1200"/>
              </a:spcBef>
            </a:pPr>
            <a:r>
              <a:rPr lang="en-US" sz="1800" dirty="0"/>
              <a:t>Virtual </a:t>
            </a:r>
            <a:r>
              <a:rPr lang="en-US" sz="1800" dirty="0" smtClean="0"/>
              <a:t>resource bank</a:t>
            </a:r>
            <a:endParaRPr lang="en-US" sz="1800" dirty="0"/>
          </a:p>
          <a:p>
            <a:pPr marL="0" lvl="0" indent="0">
              <a:spcBef>
                <a:spcPts val="1200"/>
              </a:spcBef>
              <a:buNone/>
            </a:pPr>
            <a:endParaRPr lang="en-US" sz="1800" b="1" dirty="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4</a:t>
            </a:fld>
            <a:endParaRPr lang="en-US"/>
          </a:p>
        </p:txBody>
      </p:sp>
    </p:spTree>
    <p:extLst>
      <p:ext uri="{BB962C8B-B14F-4D97-AF65-F5344CB8AC3E}">
        <p14:creationId xmlns:p14="http://schemas.microsoft.com/office/powerpoint/2010/main" val="3677763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2" name="OTLSHAPE_T_2ccac615b57a4fb995bebd182fae7775_HorizontalConnector1"/>
          <p:cNvCxnSpPr/>
          <p:nvPr>
            <p:custDataLst>
              <p:tags r:id="rId2"/>
            </p:custDataLst>
          </p:nvPr>
        </p:nvCxnSpPr>
        <p:spPr>
          <a:xfrm flipV="1">
            <a:off x="2863891" y="5474762"/>
            <a:ext cx="2182070" cy="1"/>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OTLSHAPE_M_72f389a95f7f4d8ea588134102214a84_Connector1"/>
          <p:cNvCxnSpPr/>
          <p:nvPr>
            <p:custDataLst>
              <p:tags r:id="rId3"/>
            </p:custDataLst>
          </p:nvPr>
        </p:nvCxnSpPr>
        <p:spPr>
          <a:xfrm>
            <a:off x="7348461" y="1216902"/>
            <a:ext cx="0" cy="442172"/>
          </a:xfrm>
          <a:prstGeom prst="line">
            <a:avLst/>
          </a:prstGeom>
          <a:ln w="9525" cap="flat" cmpd="sng" algn="ctr">
            <a:solidFill>
              <a:schemeClr val="accent5">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OTLSHAPE_M_e34228b763f14d52aee2757feae4df19_Connector1"/>
          <p:cNvCxnSpPr/>
          <p:nvPr>
            <p:custDataLst>
              <p:tags r:id="rId4"/>
            </p:custDataLst>
          </p:nvPr>
        </p:nvCxnSpPr>
        <p:spPr>
          <a:xfrm>
            <a:off x="6307211" y="1280071"/>
            <a:ext cx="0" cy="529022"/>
          </a:xfrm>
          <a:prstGeom prst="line">
            <a:avLst/>
          </a:prstGeom>
          <a:ln w="9525" cap="flat" cmpd="sng" algn="ctr">
            <a:solidFill>
              <a:schemeClr val="accent5">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OTLSHAPE_M_1b3772e3e7a5464aae977959c8e14820_Connector1"/>
          <p:cNvCxnSpPr/>
          <p:nvPr>
            <p:custDataLst>
              <p:tags r:id="rId5"/>
            </p:custDataLst>
          </p:nvPr>
        </p:nvCxnSpPr>
        <p:spPr>
          <a:xfrm>
            <a:off x="1417059" y="1272328"/>
            <a:ext cx="0" cy="442172"/>
          </a:xfrm>
          <a:prstGeom prst="line">
            <a:avLst/>
          </a:prstGeom>
          <a:ln w="9525" cap="flat" cmpd="sng" algn="ctr">
            <a:solidFill>
              <a:schemeClr val="accent5">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9" name="OTLSHAPE_TB_00000000000000000000000000000000_LeftEndCaps"/>
          <p:cNvSpPr txBox="1"/>
          <p:nvPr>
            <p:custDataLst>
              <p:tags r:id="rId6"/>
            </p:custDataLst>
          </p:nvPr>
        </p:nvSpPr>
        <p:spPr>
          <a:xfrm>
            <a:off x="79203" y="1740378"/>
            <a:ext cx="499880" cy="307777"/>
          </a:xfrm>
          <a:prstGeom prst="rect">
            <a:avLst/>
          </a:prstGeom>
          <a:noFill/>
        </p:spPr>
        <p:txBody>
          <a:bodyPr vert="horz" wrap="none" lIns="0" tIns="0" rIns="0" bIns="0" rtlCol="0" anchor="ctr" anchorCtr="0">
            <a:spAutoFit/>
          </a:bodyPr>
          <a:lstStyle/>
          <a:p>
            <a:pPr algn="ctr"/>
            <a:r>
              <a:rPr lang="en-US" sz="2000" b="1" spc="-38" dirty="0" smtClean="0">
                <a:solidFill>
                  <a:srgbClr val="C0504D"/>
                </a:solidFill>
                <a:latin typeface="Calibri" panose="020F0502020204030204" pitchFamily="34" charset="0"/>
              </a:rPr>
              <a:t>2015</a:t>
            </a:r>
            <a:endParaRPr lang="en-US" sz="2000" b="1" spc="-38" dirty="0">
              <a:solidFill>
                <a:srgbClr val="C0504D"/>
              </a:solidFill>
              <a:latin typeface="Calibri" panose="020F0502020204030204" pitchFamily="34" charset="0"/>
            </a:endParaRPr>
          </a:p>
        </p:txBody>
      </p:sp>
      <p:sp>
        <p:nvSpPr>
          <p:cNvPr id="110" name="OTLSHAPE_TB_00000000000000000000000000000000_RightEndCaps"/>
          <p:cNvSpPr txBox="1"/>
          <p:nvPr>
            <p:custDataLst>
              <p:tags r:id="rId7"/>
            </p:custDataLst>
          </p:nvPr>
        </p:nvSpPr>
        <p:spPr>
          <a:xfrm>
            <a:off x="8522102" y="1782237"/>
            <a:ext cx="499880" cy="307777"/>
          </a:xfrm>
          <a:prstGeom prst="rect">
            <a:avLst/>
          </a:prstGeom>
          <a:noFill/>
        </p:spPr>
        <p:txBody>
          <a:bodyPr vert="horz" wrap="none" lIns="0" tIns="0" rIns="0" bIns="0" rtlCol="0" anchor="ctr" anchorCtr="0">
            <a:spAutoFit/>
          </a:bodyPr>
          <a:lstStyle/>
          <a:p>
            <a:pPr algn="ctr"/>
            <a:r>
              <a:rPr lang="en-US" sz="2000" b="1" spc="-38" dirty="0" smtClean="0">
                <a:solidFill>
                  <a:srgbClr val="C0504D"/>
                </a:solidFill>
                <a:latin typeface="Calibri" panose="020F0502020204030204" pitchFamily="34" charset="0"/>
              </a:rPr>
              <a:t>2017</a:t>
            </a:r>
            <a:endParaRPr lang="en-US" sz="2000" b="1" spc="-38" dirty="0">
              <a:solidFill>
                <a:srgbClr val="C0504D"/>
              </a:solidFill>
              <a:latin typeface="Calibri" panose="020F0502020204030204" pitchFamily="34" charset="0"/>
            </a:endParaRPr>
          </a:p>
        </p:txBody>
      </p:sp>
      <p:sp>
        <p:nvSpPr>
          <p:cNvPr id="111" name="OTLSHAPE_TB_00000000000000000000000000000000_ScaleContainer"/>
          <p:cNvSpPr/>
          <p:nvPr>
            <p:custDataLst>
              <p:tags r:id="rId8"/>
            </p:custDataLst>
          </p:nvPr>
        </p:nvSpPr>
        <p:spPr>
          <a:xfrm>
            <a:off x="700024" y="1703048"/>
            <a:ext cx="7758176" cy="392451"/>
          </a:xfrm>
          <a:prstGeom prst="rect">
            <a:avLst/>
          </a:prstGeom>
          <a:gradFill flip="none" rotWithShape="1">
            <a:gsLst>
              <a:gs pos="0">
                <a:srgbClr val="70AD47"/>
              </a:gs>
              <a:gs pos="0">
                <a:schemeClr val="accent6"/>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TLSHAPE_TB_00000000000000000000000000000000_ElapsedTime"/>
          <p:cNvSpPr/>
          <p:nvPr>
            <p:custDataLst>
              <p:tags r:id="rId9"/>
            </p:custDataLst>
          </p:nvPr>
        </p:nvSpPr>
        <p:spPr>
          <a:xfrm>
            <a:off x="700023" y="2049781"/>
            <a:ext cx="4512359" cy="45719"/>
          </a:xfrm>
          <a:prstGeom prst="rect">
            <a:avLst/>
          </a:prstGeom>
          <a:solidFill>
            <a:srgbClr val="FF0000">
              <a:alpha val="74902"/>
            </a:srgbClr>
          </a:solidFill>
          <a:ln w="12700" cap="flat" cmpd="sng" algn="ctr">
            <a:noFill/>
            <a:prstDash val="solid"/>
            <a:miter lim="800000"/>
          </a:ln>
          <a:effectLst/>
          <a:scene3d>
            <a:camera prst="orthographicFront"/>
            <a:lightRig rig="threePt" dir="t">
              <a:rot lat="0" lon="0" rev="0"/>
            </a:lightRig>
          </a:scene3d>
          <a:sp3d>
            <a:bevelT w="12700" h="139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TLSHAPE_TB_00000000000000000000000000000000_TodayMarkerShape"/>
          <p:cNvSpPr/>
          <p:nvPr>
            <p:custDataLst>
              <p:tags r:id="rId10"/>
            </p:custDataLst>
          </p:nvPr>
        </p:nvSpPr>
        <p:spPr>
          <a:xfrm>
            <a:off x="5173696" y="2228054"/>
            <a:ext cx="77372"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TLSHAPE_TB_00000000000000000000000000000000_TodayMarkerText"/>
          <p:cNvSpPr txBox="1"/>
          <p:nvPr>
            <p:custDataLst>
              <p:tags r:id="rId11"/>
            </p:custDataLst>
          </p:nvPr>
        </p:nvSpPr>
        <p:spPr>
          <a:xfrm>
            <a:off x="5465354" y="2223889"/>
            <a:ext cx="355675" cy="184666"/>
          </a:xfrm>
          <a:prstGeom prst="rect">
            <a:avLst/>
          </a:prstGeom>
          <a:noFill/>
        </p:spPr>
        <p:txBody>
          <a:bodyPr vert="horz" wrap="none" lIns="0" tIns="0" rIns="0" bIns="0" rtlCol="0" anchor="ctr" anchorCtr="0">
            <a:spAutoFit/>
          </a:bodyPr>
          <a:lstStyle/>
          <a:p>
            <a:pPr algn="ctr"/>
            <a:r>
              <a:rPr lang="en-US" sz="1200" spc="-12" dirty="0" smtClean="0">
                <a:solidFill>
                  <a:schemeClr val="dk1"/>
                </a:solidFill>
                <a:latin typeface="Calibri" panose="020F0502020204030204" pitchFamily="34" charset="0"/>
              </a:rPr>
              <a:t>Today</a:t>
            </a:r>
            <a:endParaRPr lang="en-US" sz="1200" spc="-12" dirty="0">
              <a:solidFill>
                <a:schemeClr val="dk1"/>
              </a:solidFill>
              <a:latin typeface="Calibri" panose="020F0502020204030204" pitchFamily="34" charset="0"/>
            </a:endParaRPr>
          </a:p>
        </p:txBody>
      </p:sp>
      <p:sp>
        <p:nvSpPr>
          <p:cNvPr id="115" name="OTLSHAPE_TB_00000000000000000000000000000000_TimescaleInterval1"/>
          <p:cNvSpPr txBox="1"/>
          <p:nvPr>
            <p:custDataLst>
              <p:tags r:id="rId12"/>
            </p:custDataLst>
          </p:nvPr>
        </p:nvSpPr>
        <p:spPr>
          <a:xfrm>
            <a:off x="933260" y="1788634"/>
            <a:ext cx="158361" cy="186055"/>
          </a:xfrm>
          <a:prstGeom prst="rect">
            <a:avLst/>
          </a:prstGeom>
          <a:noFill/>
        </p:spPr>
        <p:txBody>
          <a:bodyPr vert="horz" wrap="none" lIns="0" tIns="0" rIns="0" bIns="0" rtlCol="0" anchor="ctr" anchorCtr="0">
            <a:noAutofit/>
          </a:bodyPr>
          <a:lstStyle/>
          <a:p>
            <a:r>
              <a:rPr lang="en-US" sz="1200" spc="-22" dirty="0" smtClean="0">
                <a:solidFill>
                  <a:schemeClr val="lt1"/>
                </a:solidFill>
                <a:latin typeface="Calibri" panose="020F0502020204030204" pitchFamily="34" charset="0"/>
              </a:rPr>
              <a:t>Oct</a:t>
            </a:r>
            <a:endParaRPr lang="en-US" sz="1200" spc="-22" dirty="0">
              <a:solidFill>
                <a:schemeClr val="lt1"/>
              </a:solidFill>
              <a:latin typeface="Calibri" panose="020F0502020204030204" pitchFamily="34" charset="0"/>
            </a:endParaRPr>
          </a:p>
        </p:txBody>
      </p:sp>
      <p:cxnSp>
        <p:nvCxnSpPr>
          <p:cNvPr id="116" name="OTLSHAPE_TB_00000000000000000000000000000000_Separator1"/>
          <p:cNvCxnSpPr/>
          <p:nvPr>
            <p:custDataLst>
              <p:tags r:id="rId13"/>
            </p:custDataLst>
          </p:nvPr>
        </p:nvCxnSpPr>
        <p:spPr>
          <a:xfrm>
            <a:off x="1296739" y="1765469"/>
            <a:ext cx="0" cy="284311"/>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7" name="OTLSHAPE_TB_00000000000000000000000000000000_TimescaleInterval2"/>
          <p:cNvSpPr txBox="1"/>
          <p:nvPr>
            <p:custDataLst>
              <p:tags r:id="rId14"/>
            </p:custDataLst>
          </p:nvPr>
        </p:nvSpPr>
        <p:spPr>
          <a:xfrm>
            <a:off x="1434352" y="1786559"/>
            <a:ext cx="173894" cy="186055"/>
          </a:xfrm>
          <a:prstGeom prst="rect">
            <a:avLst/>
          </a:prstGeom>
          <a:noFill/>
        </p:spPr>
        <p:txBody>
          <a:bodyPr vert="horz" wrap="none" lIns="0" tIns="0" rIns="0" bIns="0" rtlCol="0" anchor="ctr" anchorCtr="0">
            <a:noAutofit/>
          </a:bodyPr>
          <a:lstStyle/>
          <a:p>
            <a:r>
              <a:rPr lang="en-US" sz="1200" spc="-22" dirty="0" smtClean="0">
                <a:solidFill>
                  <a:schemeClr val="lt1"/>
                </a:solidFill>
                <a:latin typeface="Calibri" panose="020F0502020204030204" pitchFamily="34" charset="0"/>
              </a:rPr>
              <a:t>Dec</a:t>
            </a:r>
            <a:endParaRPr lang="en-US" sz="1200" spc="-22" dirty="0">
              <a:solidFill>
                <a:schemeClr val="lt1"/>
              </a:solidFill>
              <a:latin typeface="Calibri" panose="020F0502020204030204" pitchFamily="34" charset="0"/>
            </a:endParaRPr>
          </a:p>
        </p:txBody>
      </p:sp>
      <p:cxnSp>
        <p:nvCxnSpPr>
          <p:cNvPr id="118" name="OTLSHAPE_TB_00000000000000000000000000000000_Separator2"/>
          <p:cNvCxnSpPr/>
          <p:nvPr>
            <p:custDataLst>
              <p:tags r:id="rId15"/>
            </p:custDataLst>
          </p:nvPr>
        </p:nvCxnSpPr>
        <p:spPr>
          <a:xfrm>
            <a:off x="1783552" y="1754734"/>
            <a:ext cx="1" cy="249704"/>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9" name="OTLSHAPE_TB_00000000000000000000000000000000_TimescaleInterval3"/>
          <p:cNvSpPr txBox="1"/>
          <p:nvPr>
            <p:custDataLst>
              <p:tags r:id="rId16"/>
            </p:custDataLst>
          </p:nvPr>
        </p:nvSpPr>
        <p:spPr>
          <a:xfrm>
            <a:off x="2010614" y="1797294"/>
            <a:ext cx="228716" cy="186055"/>
          </a:xfrm>
          <a:prstGeom prst="rect">
            <a:avLst/>
          </a:prstGeom>
          <a:noFill/>
        </p:spPr>
        <p:txBody>
          <a:bodyPr vert="horz" wrap="none" lIns="0" tIns="0" rIns="0" bIns="0" rtlCol="0" anchor="ctr" anchorCtr="0">
            <a:noAutofit/>
          </a:bodyPr>
          <a:lstStyle/>
          <a:p>
            <a:r>
              <a:rPr lang="en-US" sz="1200" spc="-20" dirty="0" smtClean="0">
                <a:solidFill>
                  <a:schemeClr val="lt1"/>
                </a:solidFill>
                <a:latin typeface="Calibri" panose="020F0502020204030204" pitchFamily="34" charset="0"/>
              </a:rPr>
              <a:t>2016</a:t>
            </a:r>
            <a:endParaRPr lang="en-US" sz="1200" spc="-20" dirty="0">
              <a:solidFill>
                <a:schemeClr val="lt1"/>
              </a:solidFill>
              <a:latin typeface="Calibri" panose="020F0502020204030204" pitchFamily="34" charset="0"/>
            </a:endParaRPr>
          </a:p>
        </p:txBody>
      </p:sp>
      <p:cxnSp>
        <p:nvCxnSpPr>
          <p:cNvPr id="120" name="OTLSHAPE_TB_00000000000000000000000000000000_Separator3"/>
          <p:cNvCxnSpPr/>
          <p:nvPr>
            <p:custDataLst>
              <p:tags r:id="rId17"/>
            </p:custDataLst>
          </p:nvPr>
        </p:nvCxnSpPr>
        <p:spPr>
          <a:xfrm>
            <a:off x="3101970" y="1777269"/>
            <a:ext cx="0" cy="249704"/>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1" name="OTLSHAPE_TB_00000000000000000000000000000000_TimescaleInterval4"/>
          <p:cNvSpPr txBox="1"/>
          <p:nvPr>
            <p:custDataLst>
              <p:tags r:id="rId18"/>
            </p:custDataLst>
          </p:nvPr>
        </p:nvSpPr>
        <p:spPr>
          <a:xfrm>
            <a:off x="3410834" y="1796099"/>
            <a:ext cx="164805" cy="186055"/>
          </a:xfrm>
          <a:prstGeom prst="rect">
            <a:avLst/>
          </a:prstGeom>
          <a:noFill/>
        </p:spPr>
        <p:txBody>
          <a:bodyPr vert="horz" wrap="none" lIns="0" tIns="0" rIns="0" bIns="0" rtlCol="0" anchor="ctr" anchorCtr="0">
            <a:noAutofit/>
          </a:bodyPr>
          <a:lstStyle/>
          <a:p>
            <a:r>
              <a:rPr lang="en-US" sz="1200" spc="-18" dirty="0" smtClean="0">
                <a:solidFill>
                  <a:schemeClr val="lt1"/>
                </a:solidFill>
                <a:latin typeface="Calibri" panose="020F0502020204030204" pitchFamily="34" charset="0"/>
              </a:rPr>
              <a:t>Apr</a:t>
            </a:r>
            <a:endParaRPr lang="en-US" sz="1200" spc="-18" dirty="0">
              <a:solidFill>
                <a:schemeClr val="lt1"/>
              </a:solidFill>
              <a:latin typeface="Calibri" panose="020F0502020204030204" pitchFamily="34" charset="0"/>
            </a:endParaRPr>
          </a:p>
        </p:txBody>
      </p:sp>
      <p:cxnSp>
        <p:nvCxnSpPr>
          <p:cNvPr id="122" name="OTLSHAPE_TB_00000000000000000000000000000000_Separator4"/>
          <p:cNvCxnSpPr/>
          <p:nvPr>
            <p:custDataLst>
              <p:tags r:id="rId19"/>
            </p:custDataLst>
          </p:nvPr>
        </p:nvCxnSpPr>
        <p:spPr>
          <a:xfrm>
            <a:off x="3814412" y="1797206"/>
            <a:ext cx="1" cy="25616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3" name="OTLSHAPE_TB_00000000000000000000000000000000_TimescaleInterval5"/>
          <p:cNvSpPr txBox="1"/>
          <p:nvPr>
            <p:custDataLst>
              <p:tags r:id="rId20"/>
            </p:custDataLst>
          </p:nvPr>
        </p:nvSpPr>
        <p:spPr>
          <a:xfrm>
            <a:off x="4019536" y="1800521"/>
            <a:ext cx="155187" cy="186055"/>
          </a:xfrm>
          <a:prstGeom prst="rect">
            <a:avLst/>
          </a:prstGeom>
          <a:noFill/>
        </p:spPr>
        <p:txBody>
          <a:bodyPr vert="horz" wrap="none" lIns="0" tIns="0" rIns="0" bIns="0" rtlCol="0" anchor="ctr" anchorCtr="0">
            <a:noAutofit/>
          </a:bodyPr>
          <a:lstStyle/>
          <a:p>
            <a:r>
              <a:rPr lang="en-US" sz="1200" spc="-18" dirty="0" smtClean="0">
                <a:solidFill>
                  <a:schemeClr val="lt1"/>
                </a:solidFill>
                <a:latin typeface="Calibri" panose="020F0502020204030204" pitchFamily="34" charset="0"/>
              </a:rPr>
              <a:t>Jun</a:t>
            </a:r>
            <a:endParaRPr lang="en-US" sz="1200" spc="-18" dirty="0">
              <a:solidFill>
                <a:schemeClr val="lt1"/>
              </a:solidFill>
              <a:latin typeface="Calibri" panose="020F0502020204030204" pitchFamily="34" charset="0"/>
            </a:endParaRPr>
          </a:p>
        </p:txBody>
      </p:sp>
      <p:cxnSp>
        <p:nvCxnSpPr>
          <p:cNvPr id="124" name="OTLSHAPE_TB_00000000000000000000000000000000_Separator5"/>
          <p:cNvCxnSpPr/>
          <p:nvPr>
            <p:custDataLst>
              <p:tags r:id="rId21"/>
            </p:custDataLst>
          </p:nvPr>
        </p:nvCxnSpPr>
        <p:spPr>
          <a:xfrm>
            <a:off x="4355850" y="1816728"/>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5" name="OTLSHAPE_TB_00000000000000000000000000000000_TimescaleInterval6"/>
          <p:cNvSpPr txBox="1"/>
          <p:nvPr>
            <p:custDataLst>
              <p:tags r:id="rId22"/>
            </p:custDataLst>
          </p:nvPr>
        </p:nvSpPr>
        <p:spPr>
          <a:xfrm>
            <a:off x="4605291" y="1821731"/>
            <a:ext cx="180975" cy="186055"/>
          </a:xfrm>
          <a:prstGeom prst="rect">
            <a:avLst/>
          </a:prstGeom>
          <a:noFill/>
        </p:spPr>
        <p:txBody>
          <a:bodyPr vert="horz" wrap="none" lIns="0" tIns="0" rIns="0" bIns="0" rtlCol="0" anchor="ctr" anchorCtr="0">
            <a:noAutofit/>
          </a:bodyPr>
          <a:lstStyle/>
          <a:p>
            <a:r>
              <a:rPr lang="en-US" sz="1200" spc="-20" dirty="0" smtClean="0">
                <a:solidFill>
                  <a:schemeClr val="lt1"/>
                </a:solidFill>
                <a:latin typeface="Calibri" panose="020F0502020204030204" pitchFamily="34" charset="0"/>
              </a:rPr>
              <a:t>Aug</a:t>
            </a:r>
            <a:endParaRPr lang="en-US" sz="1200" spc="-20" dirty="0">
              <a:solidFill>
                <a:schemeClr val="lt1"/>
              </a:solidFill>
              <a:latin typeface="Calibri" panose="020F0502020204030204" pitchFamily="34" charset="0"/>
            </a:endParaRPr>
          </a:p>
        </p:txBody>
      </p:sp>
      <p:cxnSp>
        <p:nvCxnSpPr>
          <p:cNvPr id="126" name="OTLSHAPE_TB_00000000000000000000000000000000_Separator6"/>
          <p:cNvCxnSpPr/>
          <p:nvPr>
            <p:custDataLst>
              <p:tags r:id="rId23"/>
            </p:custDataLst>
          </p:nvPr>
        </p:nvCxnSpPr>
        <p:spPr>
          <a:xfrm>
            <a:off x="4982071" y="1800521"/>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7" name="OTLSHAPE_TB_00000000000000000000000000000000_TimescaleInterval7"/>
          <p:cNvSpPr txBox="1"/>
          <p:nvPr>
            <p:custDataLst>
              <p:tags r:id="rId24"/>
            </p:custDataLst>
          </p:nvPr>
        </p:nvSpPr>
        <p:spPr>
          <a:xfrm>
            <a:off x="5242523" y="1812206"/>
            <a:ext cx="158361" cy="186055"/>
          </a:xfrm>
          <a:prstGeom prst="rect">
            <a:avLst/>
          </a:prstGeom>
          <a:noFill/>
        </p:spPr>
        <p:txBody>
          <a:bodyPr vert="horz" wrap="none" lIns="0" tIns="0" rIns="0" bIns="0" rtlCol="0" anchor="ctr" anchorCtr="0">
            <a:noAutofit/>
          </a:bodyPr>
          <a:lstStyle/>
          <a:p>
            <a:r>
              <a:rPr lang="en-US" sz="1200" spc="-22" dirty="0" smtClean="0">
                <a:solidFill>
                  <a:schemeClr val="lt1"/>
                </a:solidFill>
                <a:latin typeface="Calibri" panose="020F0502020204030204" pitchFamily="34" charset="0"/>
              </a:rPr>
              <a:t>Oct</a:t>
            </a:r>
            <a:endParaRPr lang="en-US" sz="1200" spc="-22" dirty="0">
              <a:solidFill>
                <a:schemeClr val="lt1"/>
              </a:solidFill>
              <a:latin typeface="Calibri" panose="020F0502020204030204" pitchFamily="34" charset="0"/>
            </a:endParaRPr>
          </a:p>
        </p:txBody>
      </p:sp>
      <p:cxnSp>
        <p:nvCxnSpPr>
          <p:cNvPr id="128" name="OTLSHAPE_TB_00000000000000000000000000000000_Separator7"/>
          <p:cNvCxnSpPr/>
          <p:nvPr>
            <p:custDataLst>
              <p:tags r:id="rId25"/>
            </p:custDataLst>
          </p:nvPr>
        </p:nvCxnSpPr>
        <p:spPr>
          <a:xfrm>
            <a:off x="5658542" y="1816728"/>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9" name="OTLSHAPE_TB_00000000000000000000000000000000_TimescaleInterval8"/>
          <p:cNvSpPr txBox="1"/>
          <p:nvPr>
            <p:custDataLst>
              <p:tags r:id="rId26"/>
            </p:custDataLst>
          </p:nvPr>
        </p:nvSpPr>
        <p:spPr>
          <a:xfrm>
            <a:off x="5859916" y="1814597"/>
            <a:ext cx="173894" cy="186055"/>
          </a:xfrm>
          <a:prstGeom prst="rect">
            <a:avLst/>
          </a:prstGeom>
          <a:noFill/>
        </p:spPr>
        <p:txBody>
          <a:bodyPr vert="horz" wrap="none" lIns="0" tIns="0" rIns="0" bIns="0" rtlCol="0" anchor="ctr" anchorCtr="0">
            <a:noAutofit/>
          </a:bodyPr>
          <a:lstStyle/>
          <a:p>
            <a:r>
              <a:rPr lang="en-US" sz="1200" spc="-22" dirty="0" smtClean="0">
                <a:solidFill>
                  <a:schemeClr val="lt1"/>
                </a:solidFill>
                <a:latin typeface="Calibri" panose="020F0502020204030204" pitchFamily="34" charset="0"/>
              </a:rPr>
              <a:t>Dec</a:t>
            </a:r>
            <a:endParaRPr lang="en-US" sz="1200" spc="-22" dirty="0">
              <a:solidFill>
                <a:schemeClr val="lt1"/>
              </a:solidFill>
              <a:latin typeface="Calibri" panose="020F0502020204030204" pitchFamily="34" charset="0"/>
            </a:endParaRPr>
          </a:p>
        </p:txBody>
      </p:sp>
      <p:cxnSp>
        <p:nvCxnSpPr>
          <p:cNvPr id="130" name="OTLSHAPE_TB_00000000000000000000000000000000_Separator8"/>
          <p:cNvCxnSpPr/>
          <p:nvPr>
            <p:custDataLst>
              <p:tags r:id="rId27"/>
            </p:custDataLst>
          </p:nvPr>
        </p:nvCxnSpPr>
        <p:spPr>
          <a:xfrm>
            <a:off x="6210457" y="1808857"/>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1" name="OTLSHAPE_TB_00000000000000000000000000000000_TimescaleInterval9"/>
          <p:cNvSpPr txBox="1"/>
          <p:nvPr>
            <p:custDataLst>
              <p:tags r:id="rId28"/>
            </p:custDataLst>
          </p:nvPr>
        </p:nvSpPr>
        <p:spPr>
          <a:xfrm>
            <a:off x="6406055" y="1819772"/>
            <a:ext cx="228716" cy="186055"/>
          </a:xfrm>
          <a:prstGeom prst="rect">
            <a:avLst/>
          </a:prstGeom>
          <a:noFill/>
        </p:spPr>
        <p:txBody>
          <a:bodyPr vert="horz" wrap="none" lIns="0" tIns="0" rIns="0" bIns="0" rtlCol="0" anchor="ctr" anchorCtr="0">
            <a:noAutofit/>
          </a:bodyPr>
          <a:lstStyle/>
          <a:p>
            <a:r>
              <a:rPr lang="en-US" sz="1200" spc="-20" dirty="0" smtClean="0">
                <a:solidFill>
                  <a:schemeClr val="lt1"/>
                </a:solidFill>
                <a:latin typeface="Calibri" panose="020F0502020204030204" pitchFamily="34" charset="0"/>
              </a:rPr>
              <a:t>2017</a:t>
            </a:r>
            <a:endParaRPr lang="en-US" sz="1200" spc="-20" dirty="0">
              <a:solidFill>
                <a:schemeClr val="lt1"/>
              </a:solidFill>
              <a:latin typeface="Calibri" panose="020F0502020204030204" pitchFamily="34" charset="0"/>
            </a:endParaRPr>
          </a:p>
        </p:txBody>
      </p:sp>
      <p:sp>
        <p:nvSpPr>
          <p:cNvPr id="143" name="OTLSHAPE_M_1b3772e3e7a5464aae977959c8e14820_Title"/>
          <p:cNvSpPr txBox="1"/>
          <p:nvPr>
            <p:custDataLst>
              <p:tags r:id="rId29"/>
            </p:custDataLst>
          </p:nvPr>
        </p:nvSpPr>
        <p:spPr>
          <a:xfrm>
            <a:off x="998373" y="414253"/>
            <a:ext cx="846018" cy="338554"/>
          </a:xfrm>
          <a:prstGeom prst="rect">
            <a:avLst/>
          </a:prstGeom>
          <a:noFill/>
        </p:spPr>
        <p:txBody>
          <a:bodyPr vert="horz" wrap="square" lIns="0" tIns="0" rIns="0" bIns="0" rtlCol="0" anchor="ctr" anchorCtr="0">
            <a:spAutoFit/>
          </a:bodyPr>
          <a:lstStyle/>
          <a:p>
            <a:r>
              <a:rPr lang="en-US" sz="1100" b="1" spc="-4" dirty="0" smtClean="0">
                <a:solidFill>
                  <a:schemeClr val="dk1"/>
                </a:solidFill>
                <a:latin typeface="Calibri" panose="020F0502020204030204" pitchFamily="34" charset="0"/>
              </a:rPr>
              <a:t>Needs Assessment</a:t>
            </a:r>
            <a:endParaRPr lang="en-US" sz="1100" b="1" spc="-4" dirty="0">
              <a:solidFill>
                <a:schemeClr val="dk1"/>
              </a:solidFill>
              <a:latin typeface="Calibri" panose="020F0502020204030204" pitchFamily="34" charset="0"/>
            </a:endParaRPr>
          </a:p>
        </p:txBody>
      </p:sp>
      <p:sp>
        <p:nvSpPr>
          <p:cNvPr id="144" name="OTLSHAPE_M_1b3772e3e7a5464aae977959c8e14820_Date"/>
          <p:cNvSpPr txBox="1"/>
          <p:nvPr>
            <p:custDataLst>
              <p:tags r:id="rId30"/>
            </p:custDataLst>
          </p:nvPr>
        </p:nvSpPr>
        <p:spPr>
          <a:xfrm>
            <a:off x="1010369" y="771507"/>
            <a:ext cx="813379"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panose="020F0502020204030204" pitchFamily="34" charset="0"/>
              </a:rPr>
              <a:t>December 2015</a:t>
            </a:r>
            <a:endParaRPr lang="en-US" sz="1000" spc="-8" dirty="0">
              <a:solidFill>
                <a:srgbClr val="1F497E"/>
              </a:solidFill>
              <a:latin typeface="Calibri" panose="020F0502020204030204" pitchFamily="34" charset="0"/>
            </a:endParaRPr>
          </a:p>
        </p:txBody>
      </p:sp>
      <p:sp>
        <p:nvSpPr>
          <p:cNvPr id="145" name="OTLSHAPE_M_1b3772e3e7a5464aae977959c8e14820_Shape"/>
          <p:cNvSpPr/>
          <p:nvPr>
            <p:custDataLst>
              <p:tags r:id="rId31"/>
            </p:custDataLst>
          </p:nvPr>
        </p:nvSpPr>
        <p:spPr>
          <a:xfrm rot="16200000">
            <a:off x="1421456" y="1292966"/>
            <a:ext cx="165100" cy="123825"/>
          </a:xfrm>
          <a:prstGeom prst="flowChartMerge">
            <a:avLst/>
          </a:prstGeom>
          <a:solidFill>
            <a:schemeClr val="accent5"/>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TLSHAPE_M_e34228b763f14d52aee2757feae4df19_Title"/>
          <p:cNvSpPr txBox="1"/>
          <p:nvPr>
            <p:custDataLst>
              <p:tags r:id="rId32"/>
            </p:custDataLst>
          </p:nvPr>
        </p:nvSpPr>
        <p:spPr>
          <a:xfrm>
            <a:off x="5943966" y="397860"/>
            <a:ext cx="857250" cy="338554"/>
          </a:xfrm>
          <a:prstGeom prst="rect">
            <a:avLst/>
          </a:prstGeom>
          <a:noFill/>
        </p:spPr>
        <p:txBody>
          <a:bodyPr vert="horz" wrap="square" lIns="0" tIns="0" rIns="0" bIns="0" rtlCol="0" anchor="ctr" anchorCtr="0">
            <a:spAutoFit/>
          </a:bodyPr>
          <a:lstStyle/>
          <a:p>
            <a:r>
              <a:rPr lang="en-US" sz="1100" b="1" spc="-10" dirty="0" smtClean="0">
                <a:solidFill>
                  <a:schemeClr val="dk1"/>
                </a:solidFill>
                <a:latin typeface="Calibri" panose="020F0502020204030204" pitchFamily="34" charset="0"/>
              </a:rPr>
              <a:t>Training Workshops</a:t>
            </a:r>
            <a:endParaRPr lang="en-US" sz="1100" b="1" spc="-10" dirty="0">
              <a:solidFill>
                <a:schemeClr val="dk1"/>
              </a:solidFill>
              <a:latin typeface="Calibri" panose="020F0502020204030204" pitchFamily="34" charset="0"/>
            </a:endParaRPr>
          </a:p>
        </p:txBody>
      </p:sp>
      <p:sp>
        <p:nvSpPr>
          <p:cNvPr id="147" name="OTLSHAPE_M_e34228b763f14d52aee2757feae4df19_Date"/>
          <p:cNvSpPr txBox="1"/>
          <p:nvPr>
            <p:custDataLst>
              <p:tags r:id="rId33"/>
            </p:custDataLst>
          </p:nvPr>
        </p:nvSpPr>
        <p:spPr>
          <a:xfrm>
            <a:off x="6045840" y="736414"/>
            <a:ext cx="744872"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panose="020F0502020204030204" pitchFamily="34" charset="0"/>
              </a:rPr>
              <a:t>January  2017</a:t>
            </a:r>
            <a:endParaRPr lang="en-US" sz="1000" spc="-8" dirty="0">
              <a:solidFill>
                <a:srgbClr val="1F497E"/>
              </a:solidFill>
              <a:latin typeface="Calibri" panose="020F0502020204030204" pitchFamily="34" charset="0"/>
            </a:endParaRPr>
          </a:p>
        </p:txBody>
      </p:sp>
      <p:sp>
        <p:nvSpPr>
          <p:cNvPr id="148" name="OTLSHAPE_M_e34228b763f14d52aee2757feae4df19_Shape"/>
          <p:cNvSpPr/>
          <p:nvPr>
            <p:custDataLst>
              <p:tags r:id="rId34"/>
            </p:custDataLst>
          </p:nvPr>
        </p:nvSpPr>
        <p:spPr>
          <a:xfrm rot="16200000">
            <a:off x="6293757" y="1293526"/>
            <a:ext cx="165100" cy="123825"/>
          </a:xfrm>
          <a:prstGeom prst="flowChartMerge">
            <a:avLst/>
          </a:prstGeom>
          <a:solidFill>
            <a:schemeClr val="accent5"/>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TLSHAPE_M_72f389a95f7f4d8ea588134102214a84_Title"/>
          <p:cNvSpPr txBox="1"/>
          <p:nvPr>
            <p:custDataLst>
              <p:tags r:id="rId35"/>
            </p:custDataLst>
          </p:nvPr>
        </p:nvSpPr>
        <p:spPr>
          <a:xfrm>
            <a:off x="7348461" y="373475"/>
            <a:ext cx="876300" cy="338554"/>
          </a:xfrm>
          <a:prstGeom prst="rect">
            <a:avLst/>
          </a:prstGeom>
          <a:noFill/>
        </p:spPr>
        <p:txBody>
          <a:bodyPr vert="horz" wrap="square" lIns="0" tIns="0" rIns="0" bIns="0" rtlCol="0" anchor="ctr" anchorCtr="0">
            <a:spAutoFit/>
          </a:bodyPr>
          <a:lstStyle/>
          <a:p>
            <a:r>
              <a:rPr lang="en-US" sz="1100" b="1" spc="-10" dirty="0" smtClean="0">
                <a:solidFill>
                  <a:schemeClr val="dk1"/>
                </a:solidFill>
                <a:latin typeface="Calibri" panose="020F0502020204030204" pitchFamily="34" charset="0"/>
              </a:rPr>
              <a:t>Technical Assistance</a:t>
            </a:r>
            <a:endParaRPr lang="en-US" sz="1100" b="1" spc="-10" dirty="0">
              <a:solidFill>
                <a:schemeClr val="dk1"/>
              </a:solidFill>
              <a:latin typeface="Calibri" panose="020F0502020204030204" pitchFamily="34" charset="0"/>
            </a:endParaRPr>
          </a:p>
        </p:txBody>
      </p:sp>
      <p:sp>
        <p:nvSpPr>
          <p:cNvPr id="150" name="OTLSHAPE_M_72f389a95f7f4d8ea588134102214a84_Date"/>
          <p:cNvSpPr txBox="1"/>
          <p:nvPr>
            <p:custDataLst>
              <p:tags r:id="rId36"/>
            </p:custDataLst>
          </p:nvPr>
        </p:nvSpPr>
        <p:spPr>
          <a:xfrm>
            <a:off x="7476007" y="736414"/>
            <a:ext cx="696353"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panose="020F0502020204030204" pitchFamily="34" charset="0"/>
              </a:rPr>
              <a:t>April  2017</a:t>
            </a:r>
            <a:endParaRPr lang="en-US" sz="1000" spc="-8" dirty="0">
              <a:solidFill>
                <a:srgbClr val="1F497E"/>
              </a:solidFill>
              <a:latin typeface="Calibri" panose="020F0502020204030204" pitchFamily="34" charset="0"/>
            </a:endParaRPr>
          </a:p>
        </p:txBody>
      </p:sp>
      <p:sp>
        <p:nvSpPr>
          <p:cNvPr id="151" name="OTLSHAPE_M_72f389a95f7f4d8ea588134102214a84_Shape"/>
          <p:cNvSpPr/>
          <p:nvPr>
            <p:custDataLst>
              <p:tags r:id="rId37"/>
            </p:custDataLst>
          </p:nvPr>
        </p:nvSpPr>
        <p:spPr>
          <a:xfrm rot="16200000">
            <a:off x="7348920" y="1237540"/>
            <a:ext cx="165100" cy="123825"/>
          </a:xfrm>
          <a:prstGeom prst="flowChartMerge">
            <a:avLst/>
          </a:prstGeom>
          <a:solidFill>
            <a:schemeClr val="accent5"/>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TLSHAPE_T_ba7f2d6291074c5d93163cbc0455fa8c_Shape"/>
          <p:cNvSpPr/>
          <p:nvPr>
            <p:custDataLst>
              <p:tags r:id="rId38"/>
            </p:custDataLst>
          </p:nvPr>
        </p:nvSpPr>
        <p:spPr>
          <a:xfrm>
            <a:off x="983820" y="2490585"/>
            <a:ext cx="520186" cy="339060"/>
          </a:xfrm>
          <a:prstGeom prst="roundRect">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TLSHAPE_T_ba7f2d6291074c5d93163cbc0455fa8c_ShapePercentage" hidden="1"/>
          <p:cNvSpPr/>
          <p:nvPr>
            <p:custDataLst>
              <p:tags r:id="rId39"/>
            </p:custDataLst>
          </p:nvPr>
        </p:nvSpPr>
        <p:spPr>
          <a:xfrm>
            <a:off x="954388" y="2680674"/>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TLSHAPE_T_ba7f2d6291074c5d93163cbc0455fa8c_Duration" hidden="1"/>
          <p:cNvSpPr txBox="1"/>
          <p:nvPr>
            <p:custDataLst>
              <p:tags r:id="rId40"/>
            </p:custDataLst>
          </p:nvPr>
        </p:nvSpPr>
        <p:spPr>
          <a:xfrm>
            <a:off x="0" y="2535380"/>
            <a:ext cx="295275" cy="307777"/>
          </a:xfrm>
          <a:prstGeom prst="rect">
            <a:avLst/>
          </a:prstGeom>
          <a:noFill/>
        </p:spPr>
        <p:txBody>
          <a:bodyPr vert="horz" wrap="square" lIns="0" tIns="0" rIns="0" bIns="0" rtlCol="0" anchor="ctr" anchorCtr="0">
            <a:spAutoFit/>
          </a:bodyPr>
          <a:lstStyle/>
          <a:p>
            <a:pPr algn="ctr"/>
            <a:r>
              <a:rPr lang="en-US" sz="1000" smtClean="0">
                <a:solidFill>
                  <a:srgbClr val="C0504D"/>
                </a:solidFill>
                <a:latin typeface="Calibri" panose="020F0502020204030204" pitchFamily="34" charset="0"/>
              </a:rPr>
              <a:t>25 days</a:t>
            </a:r>
            <a:endParaRPr lang="en-US" sz="1000">
              <a:solidFill>
                <a:srgbClr val="C0504D"/>
              </a:solidFill>
              <a:latin typeface="Calibri" panose="020F0502020204030204" pitchFamily="34" charset="0"/>
            </a:endParaRPr>
          </a:p>
        </p:txBody>
      </p:sp>
      <p:sp>
        <p:nvSpPr>
          <p:cNvPr id="155" name="OTLSHAPE_T_ba7f2d6291074c5d93163cbc0455fa8c_TextPercentage" hidden="1"/>
          <p:cNvSpPr txBox="1"/>
          <p:nvPr>
            <p:custDataLst>
              <p:tags r:id="rId41"/>
            </p:custDataLst>
          </p:nvPr>
        </p:nvSpPr>
        <p:spPr>
          <a:xfrm>
            <a:off x="0" y="2766780"/>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156" name="OTLSHAPE_T_ba7f2d6291074c5d93163cbc0455fa8c_StartDate" hidden="1"/>
          <p:cNvSpPr txBox="1"/>
          <p:nvPr>
            <p:custDataLst>
              <p:tags r:id="rId42"/>
            </p:custDataLst>
          </p:nvPr>
        </p:nvSpPr>
        <p:spPr>
          <a:xfrm>
            <a:off x="0" y="2766780"/>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57" name="OTLSHAPE_T_ba7f2d6291074c5d93163cbc0455fa8c_EndDate" hidden="1"/>
          <p:cNvSpPr txBox="1"/>
          <p:nvPr>
            <p:custDataLst>
              <p:tags r:id="rId43"/>
            </p:custDataLst>
          </p:nvPr>
        </p:nvSpPr>
        <p:spPr>
          <a:xfrm>
            <a:off x="0" y="2766780"/>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58" name="OTLSHAPE_T_ba7f2d6291074c5d93163cbc0455fa8c_JoinedDate"/>
          <p:cNvSpPr txBox="1"/>
          <p:nvPr>
            <p:custDataLst>
              <p:tags r:id="rId44"/>
            </p:custDataLst>
          </p:nvPr>
        </p:nvSpPr>
        <p:spPr>
          <a:xfrm>
            <a:off x="1565918" y="2619100"/>
            <a:ext cx="1297973" cy="153888"/>
          </a:xfrm>
          <a:prstGeom prst="rect">
            <a:avLst/>
          </a:prstGeom>
          <a:noFill/>
        </p:spPr>
        <p:txBody>
          <a:bodyPr vert="horz" wrap="square" lIns="0" tIns="0" rIns="0" bIns="0" rtlCol="0" anchor="ctr" anchorCtr="0">
            <a:spAutoFit/>
          </a:bodyPr>
          <a:lstStyle/>
          <a:p>
            <a:r>
              <a:rPr lang="en-US" sz="1000" spc="-6" dirty="0" smtClean="0">
                <a:solidFill>
                  <a:srgbClr val="1F497E"/>
                </a:solidFill>
                <a:latin typeface="Calibri" panose="020F0502020204030204" pitchFamily="34" charset="0"/>
              </a:rPr>
              <a:t>October-December 2015</a:t>
            </a:r>
            <a:endParaRPr lang="en-US" sz="1000" spc="-6" dirty="0">
              <a:solidFill>
                <a:srgbClr val="1F497E"/>
              </a:solidFill>
              <a:latin typeface="Calibri" panose="020F0502020204030204" pitchFamily="34" charset="0"/>
            </a:endParaRPr>
          </a:p>
        </p:txBody>
      </p:sp>
      <p:sp>
        <p:nvSpPr>
          <p:cNvPr id="159" name="OTLSHAPE_T_ba7f2d6291074c5d93163cbc0455fa8c_Title"/>
          <p:cNvSpPr txBox="1"/>
          <p:nvPr>
            <p:custDataLst>
              <p:tags r:id="rId45"/>
            </p:custDataLst>
          </p:nvPr>
        </p:nvSpPr>
        <p:spPr>
          <a:xfrm>
            <a:off x="106493" y="2408555"/>
            <a:ext cx="877327" cy="421090"/>
          </a:xfrm>
          <a:prstGeom prst="rect">
            <a:avLst/>
          </a:prstGeom>
          <a:noFill/>
        </p:spPr>
        <p:txBody>
          <a:bodyPr vert="horz" wrap="square" lIns="0" tIns="0" rIns="0" bIns="0" rtlCol="0" anchor="ctr" anchorCtr="0">
            <a:noAutofit/>
          </a:bodyPr>
          <a:lstStyle/>
          <a:p>
            <a:pPr algn="l"/>
            <a:r>
              <a:rPr lang="en-US" sz="1000" spc="-6" dirty="0" smtClean="0">
                <a:solidFill>
                  <a:schemeClr val="dk1"/>
                </a:solidFill>
                <a:latin typeface="Calibri" panose="020F0502020204030204" pitchFamily="34" charset="0"/>
              </a:rPr>
              <a:t>Initial Research</a:t>
            </a:r>
          </a:p>
          <a:p>
            <a:pPr algn="l"/>
            <a:r>
              <a:rPr lang="en-US" sz="1000" spc="-6" dirty="0">
                <a:solidFill>
                  <a:schemeClr val="dk1"/>
                </a:solidFill>
                <a:latin typeface="Calibri" panose="020F0502020204030204" pitchFamily="34" charset="0"/>
              </a:rPr>
              <a:t>o</a:t>
            </a:r>
            <a:r>
              <a:rPr lang="en-US" sz="1000" spc="-6" dirty="0" smtClean="0">
                <a:solidFill>
                  <a:schemeClr val="dk1"/>
                </a:solidFill>
                <a:latin typeface="Calibri" panose="020F0502020204030204" pitchFamily="34" charset="0"/>
              </a:rPr>
              <a:t>f NMTC CDE Data</a:t>
            </a:r>
            <a:endParaRPr lang="en-US" sz="1000" spc="-6" dirty="0">
              <a:solidFill>
                <a:schemeClr val="dk1"/>
              </a:solidFill>
              <a:latin typeface="Calibri" panose="020F0502020204030204" pitchFamily="34" charset="0"/>
            </a:endParaRPr>
          </a:p>
        </p:txBody>
      </p:sp>
      <p:sp>
        <p:nvSpPr>
          <p:cNvPr id="160" name="OTLSHAPE_T_6be00db456fe43d7ba671c1c5ea7a4c4_Shape"/>
          <p:cNvSpPr/>
          <p:nvPr>
            <p:custDataLst>
              <p:tags r:id="rId46"/>
            </p:custDataLst>
          </p:nvPr>
        </p:nvSpPr>
        <p:spPr>
          <a:xfrm>
            <a:off x="1404841" y="3112049"/>
            <a:ext cx="2381332" cy="320040"/>
          </a:xfrm>
          <a:prstGeom prst="roundRect">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TLSHAPE_T_6be00db456fe43d7ba671c1c5ea7a4c4_ShapePercentage" hidden="1"/>
          <p:cNvSpPr/>
          <p:nvPr>
            <p:custDataLst>
              <p:tags r:id="rId47"/>
            </p:custDataLst>
          </p:nvPr>
        </p:nvSpPr>
        <p:spPr>
          <a:xfrm>
            <a:off x="1010912" y="3170470"/>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TLSHAPE_T_6be00db456fe43d7ba671c1c5ea7a4c4_Duration" hidden="1"/>
          <p:cNvSpPr txBox="1"/>
          <p:nvPr>
            <p:custDataLst>
              <p:tags r:id="rId48"/>
            </p:custDataLst>
          </p:nvPr>
        </p:nvSpPr>
        <p:spPr>
          <a:xfrm>
            <a:off x="0" y="2939917"/>
            <a:ext cx="342900" cy="307777"/>
          </a:xfrm>
          <a:prstGeom prst="rect">
            <a:avLst/>
          </a:prstGeom>
          <a:noFill/>
        </p:spPr>
        <p:txBody>
          <a:bodyPr vert="horz" wrap="square" lIns="0" tIns="0" rIns="0" bIns="0" rtlCol="0" anchor="ctr" anchorCtr="0">
            <a:spAutoFit/>
          </a:bodyPr>
          <a:lstStyle/>
          <a:p>
            <a:pPr algn="ctr"/>
            <a:r>
              <a:rPr lang="en-US" sz="1000" smtClean="0">
                <a:solidFill>
                  <a:srgbClr val="C0504D"/>
                </a:solidFill>
                <a:latin typeface="Calibri" panose="020F0502020204030204" pitchFamily="34" charset="0"/>
              </a:rPr>
              <a:t>109 days</a:t>
            </a:r>
            <a:endParaRPr lang="en-US" sz="1000">
              <a:solidFill>
                <a:srgbClr val="C0504D"/>
              </a:solidFill>
              <a:latin typeface="Calibri" panose="020F0502020204030204" pitchFamily="34" charset="0"/>
            </a:endParaRPr>
          </a:p>
        </p:txBody>
      </p:sp>
      <p:sp>
        <p:nvSpPr>
          <p:cNvPr id="163" name="OTLSHAPE_T_6be00db456fe43d7ba671c1c5ea7a4c4_TextPercentage" hidden="1"/>
          <p:cNvSpPr txBox="1"/>
          <p:nvPr>
            <p:custDataLst>
              <p:tags r:id="rId49"/>
            </p:custDataLst>
          </p:nvPr>
        </p:nvSpPr>
        <p:spPr>
          <a:xfrm>
            <a:off x="0" y="3171317"/>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164" name="OTLSHAPE_T_6be00db456fe43d7ba671c1c5ea7a4c4_StartDate" hidden="1"/>
          <p:cNvSpPr txBox="1"/>
          <p:nvPr>
            <p:custDataLst>
              <p:tags r:id="rId50"/>
            </p:custDataLst>
          </p:nvPr>
        </p:nvSpPr>
        <p:spPr>
          <a:xfrm>
            <a:off x="0" y="3171317"/>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65" name="OTLSHAPE_T_6be00db456fe43d7ba671c1c5ea7a4c4_EndDate" hidden="1"/>
          <p:cNvSpPr txBox="1"/>
          <p:nvPr>
            <p:custDataLst>
              <p:tags r:id="rId51"/>
            </p:custDataLst>
          </p:nvPr>
        </p:nvSpPr>
        <p:spPr>
          <a:xfrm>
            <a:off x="0" y="3171317"/>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66" name="OTLSHAPE_T_6be00db456fe43d7ba671c1c5ea7a4c4_JoinedDate"/>
          <p:cNvSpPr txBox="1"/>
          <p:nvPr>
            <p:custDataLst>
              <p:tags r:id="rId52"/>
            </p:custDataLst>
          </p:nvPr>
        </p:nvSpPr>
        <p:spPr>
          <a:xfrm>
            <a:off x="3826915" y="3195125"/>
            <a:ext cx="1494788" cy="153888"/>
          </a:xfrm>
          <a:prstGeom prst="rect">
            <a:avLst/>
          </a:prstGeom>
          <a:noFill/>
        </p:spPr>
        <p:txBody>
          <a:bodyPr vert="horz" wrap="square" lIns="0" tIns="0" rIns="0" bIns="0" rtlCol="0" anchor="ctr" anchorCtr="0">
            <a:spAutoFit/>
          </a:bodyPr>
          <a:lstStyle/>
          <a:p>
            <a:r>
              <a:rPr lang="en-US" sz="1000" spc="-6" dirty="0" smtClean="0">
                <a:solidFill>
                  <a:srgbClr val="1F497E"/>
                </a:solidFill>
                <a:latin typeface="Calibri" panose="020F0502020204030204" pitchFamily="34" charset="0"/>
              </a:rPr>
              <a:t>November 2015 – May  2016</a:t>
            </a:r>
            <a:endParaRPr lang="en-US" sz="1000" spc="-6" dirty="0">
              <a:solidFill>
                <a:srgbClr val="1F497E"/>
              </a:solidFill>
              <a:latin typeface="Calibri" panose="020F0502020204030204" pitchFamily="34" charset="0"/>
            </a:endParaRPr>
          </a:p>
        </p:txBody>
      </p:sp>
      <p:sp>
        <p:nvSpPr>
          <p:cNvPr id="167" name="OTLSHAPE_T_6be00db456fe43d7ba671c1c5ea7a4c4_Title"/>
          <p:cNvSpPr txBox="1"/>
          <p:nvPr>
            <p:custDataLst>
              <p:tags r:id="rId53"/>
            </p:custDataLst>
          </p:nvPr>
        </p:nvSpPr>
        <p:spPr>
          <a:xfrm>
            <a:off x="112016" y="2932216"/>
            <a:ext cx="1330077" cy="679709"/>
          </a:xfrm>
          <a:prstGeom prst="rect">
            <a:avLst/>
          </a:prstGeom>
          <a:noFill/>
        </p:spPr>
        <p:txBody>
          <a:bodyPr vert="horz" wrap="square" lIns="0" tIns="0" rIns="0" bIns="0" rtlCol="0" anchor="ctr" anchorCtr="0">
            <a:noAutofit/>
          </a:bodyPr>
          <a:lstStyle/>
          <a:p>
            <a:pPr algn="l"/>
            <a:r>
              <a:rPr lang="en-US" sz="1000" spc="-2" dirty="0">
                <a:solidFill>
                  <a:schemeClr val="dk1"/>
                </a:solidFill>
                <a:latin typeface="Calibri" panose="020F0502020204030204" pitchFamily="34" charset="0"/>
              </a:rPr>
              <a:t>A</a:t>
            </a:r>
            <a:r>
              <a:rPr lang="en-US" sz="1000" spc="-2" dirty="0" smtClean="0">
                <a:solidFill>
                  <a:schemeClr val="dk1"/>
                </a:solidFill>
                <a:latin typeface="Calibri" panose="020F0502020204030204" pitchFamily="34" charset="0"/>
              </a:rPr>
              <a:t>ssessment of Minority CDE </a:t>
            </a:r>
            <a:r>
              <a:rPr lang="en-US" sz="1000" spc="-2" dirty="0">
                <a:solidFill>
                  <a:schemeClr val="dk1"/>
                </a:solidFill>
                <a:latin typeface="Calibri" panose="020F0502020204030204" pitchFamily="34" charset="0"/>
              </a:rPr>
              <a:t>n</a:t>
            </a:r>
            <a:r>
              <a:rPr lang="en-US" sz="1000" spc="-2" dirty="0" smtClean="0">
                <a:solidFill>
                  <a:schemeClr val="dk1"/>
                </a:solidFill>
                <a:latin typeface="Calibri" panose="020F0502020204030204" pitchFamily="34" charset="0"/>
              </a:rPr>
              <a:t>eeds, based on inputs from industry </a:t>
            </a:r>
            <a:r>
              <a:rPr lang="en-US" sz="1000" spc="-2" dirty="0">
                <a:solidFill>
                  <a:schemeClr val="dk1"/>
                </a:solidFill>
                <a:latin typeface="Calibri" panose="020F0502020204030204" pitchFamily="34" charset="0"/>
              </a:rPr>
              <a:t>l</a:t>
            </a:r>
            <a:r>
              <a:rPr lang="en-US" sz="1000" spc="-2" dirty="0" smtClean="0">
                <a:solidFill>
                  <a:schemeClr val="dk1"/>
                </a:solidFill>
                <a:latin typeface="Calibri" panose="020F0502020204030204" pitchFamily="34" charset="0"/>
              </a:rPr>
              <a:t>eaders</a:t>
            </a:r>
            <a:endParaRPr lang="en-US" sz="1000" spc="-2" dirty="0">
              <a:solidFill>
                <a:schemeClr val="dk1"/>
              </a:solidFill>
              <a:latin typeface="Calibri" panose="020F0502020204030204" pitchFamily="34" charset="0"/>
            </a:endParaRPr>
          </a:p>
        </p:txBody>
      </p:sp>
      <p:sp>
        <p:nvSpPr>
          <p:cNvPr id="169" name="OTLSHAPE_T_9387b54bcaee499893ce2fb7890fe97c_ShapePercentage" hidden="1"/>
          <p:cNvSpPr/>
          <p:nvPr>
            <p:custDataLst>
              <p:tags r:id="rId54"/>
            </p:custDataLst>
          </p:nvPr>
        </p:nvSpPr>
        <p:spPr>
          <a:xfrm>
            <a:off x="2819719" y="3591348"/>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TLSHAPE_T_9387b54bcaee499893ce2fb7890fe97c_Duration" hidden="1"/>
          <p:cNvSpPr txBox="1"/>
          <p:nvPr>
            <p:custDataLst>
              <p:tags r:id="rId55"/>
            </p:custDataLst>
          </p:nvPr>
        </p:nvSpPr>
        <p:spPr>
          <a:xfrm>
            <a:off x="0" y="3514973"/>
            <a:ext cx="295275" cy="307777"/>
          </a:xfrm>
          <a:prstGeom prst="rect">
            <a:avLst/>
          </a:prstGeom>
          <a:noFill/>
        </p:spPr>
        <p:txBody>
          <a:bodyPr vert="horz" wrap="square" lIns="0" tIns="0" rIns="0" bIns="0" rtlCol="0" anchor="ctr" anchorCtr="0">
            <a:spAutoFit/>
          </a:bodyPr>
          <a:lstStyle/>
          <a:p>
            <a:pPr algn="ctr"/>
            <a:r>
              <a:rPr lang="en-US" sz="1000" smtClean="0">
                <a:solidFill>
                  <a:srgbClr val="C0504D"/>
                </a:solidFill>
                <a:latin typeface="Calibri" panose="020F0502020204030204" pitchFamily="34" charset="0"/>
              </a:rPr>
              <a:t>48 days</a:t>
            </a:r>
            <a:endParaRPr lang="en-US" sz="1000">
              <a:solidFill>
                <a:srgbClr val="C0504D"/>
              </a:solidFill>
              <a:latin typeface="Calibri" panose="020F0502020204030204" pitchFamily="34" charset="0"/>
            </a:endParaRPr>
          </a:p>
        </p:txBody>
      </p:sp>
      <p:sp>
        <p:nvSpPr>
          <p:cNvPr id="171" name="OTLSHAPE_T_9387b54bcaee499893ce2fb7890fe97c_TextPercentage" hidden="1"/>
          <p:cNvSpPr txBox="1"/>
          <p:nvPr>
            <p:custDataLst>
              <p:tags r:id="rId56"/>
            </p:custDataLst>
          </p:nvPr>
        </p:nvSpPr>
        <p:spPr>
          <a:xfrm>
            <a:off x="0" y="3746373"/>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172" name="OTLSHAPE_T_9387b54bcaee499893ce2fb7890fe97c_StartDate" hidden="1"/>
          <p:cNvSpPr txBox="1"/>
          <p:nvPr>
            <p:custDataLst>
              <p:tags r:id="rId57"/>
            </p:custDataLst>
          </p:nvPr>
        </p:nvSpPr>
        <p:spPr>
          <a:xfrm>
            <a:off x="0" y="37463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73" name="OTLSHAPE_T_9387b54bcaee499893ce2fb7890fe97c_EndDate" hidden="1"/>
          <p:cNvSpPr txBox="1"/>
          <p:nvPr>
            <p:custDataLst>
              <p:tags r:id="rId58"/>
            </p:custDataLst>
          </p:nvPr>
        </p:nvSpPr>
        <p:spPr>
          <a:xfrm>
            <a:off x="0" y="37463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74" name="OTLSHAPE_T_9387b54bcaee499893ce2fb7890fe97c_JoinedDate"/>
          <p:cNvSpPr txBox="1"/>
          <p:nvPr>
            <p:custDataLst>
              <p:tags r:id="rId59"/>
            </p:custDataLst>
          </p:nvPr>
        </p:nvSpPr>
        <p:spPr>
          <a:xfrm>
            <a:off x="7487150" y="6087990"/>
            <a:ext cx="1151579" cy="153888"/>
          </a:xfrm>
          <a:prstGeom prst="rect">
            <a:avLst/>
          </a:prstGeom>
          <a:noFill/>
        </p:spPr>
        <p:txBody>
          <a:bodyPr vert="horz" wrap="square" lIns="0" tIns="0" rIns="0" bIns="0" rtlCol="0" anchor="ctr" anchorCtr="0">
            <a:spAutoFit/>
          </a:bodyPr>
          <a:lstStyle/>
          <a:p>
            <a:r>
              <a:rPr lang="en-US" sz="1000" spc="-6" dirty="0" smtClean="0">
                <a:solidFill>
                  <a:srgbClr val="1F497E"/>
                </a:solidFill>
                <a:latin typeface="Calibri" panose="020F0502020204030204" pitchFamily="34" charset="0"/>
              </a:rPr>
              <a:t>April  – August 2017</a:t>
            </a:r>
            <a:endParaRPr lang="en-US" sz="1000" spc="-6" dirty="0">
              <a:solidFill>
                <a:srgbClr val="1F497E"/>
              </a:solidFill>
              <a:latin typeface="Calibri" panose="020F0502020204030204" pitchFamily="34" charset="0"/>
            </a:endParaRPr>
          </a:p>
        </p:txBody>
      </p:sp>
      <p:sp>
        <p:nvSpPr>
          <p:cNvPr id="177" name="OTLSHAPE_T_e967875533e94b26aee75d7ff6a5dfbf_ShapePercentage" hidden="1"/>
          <p:cNvSpPr/>
          <p:nvPr>
            <p:custDataLst>
              <p:tags r:id="rId60"/>
            </p:custDataLst>
          </p:nvPr>
        </p:nvSpPr>
        <p:spPr>
          <a:xfrm>
            <a:off x="4063274" y="3858048"/>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TLSHAPE_T_e967875533e94b26aee75d7ff6a5dfbf_Duration" hidden="1"/>
          <p:cNvSpPr txBox="1"/>
          <p:nvPr>
            <p:custDataLst>
              <p:tags r:id="rId61"/>
            </p:custDataLst>
          </p:nvPr>
        </p:nvSpPr>
        <p:spPr>
          <a:xfrm>
            <a:off x="0" y="3781673"/>
            <a:ext cx="295275" cy="307777"/>
          </a:xfrm>
          <a:prstGeom prst="rect">
            <a:avLst/>
          </a:prstGeom>
          <a:noFill/>
        </p:spPr>
        <p:txBody>
          <a:bodyPr vert="horz" wrap="square" lIns="0" tIns="0" rIns="0" bIns="0" rtlCol="0" anchor="ctr" anchorCtr="0">
            <a:spAutoFit/>
          </a:bodyPr>
          <a:lstStyle/>
          <a:p>
            <a:pPr algn="ctr"/>
            <a:r>
              <a:rPr lang="en-US" sz="1000" smtClean="0">
                <a:solidFill>
                  <a:srgbClr val="C0504D"/>
                </a:solidFill>
                <a:latin typeface="Calibri" panose="020F0502020204030204" pitchFamily="34" charset="0"/>
              </a:rPr>
              <a:t>57 days</a:t>
            </a:r>
            <a:endParaRPr lang="en-US" sz="1000">
              <a:solidFill>
                <a:srgbClr val="C0504D"/>
              </a:solidFill>
              <a:latin typeface="Calibri" panose="020F0502020204030204" pitchFamily="34" charset="0"/>
            </a:endParaRPr>
          </a:p>
        </p:txBody>
      </p:sp>
      <p:sp>
        <p:nvSpPr>
          <p:cNvPr id="179" name="OTLSHAPE_T_e967875533e94b26aee75d7ff6a5dfbf_TextPercentage" hidden="1"/>
          <p:cNvSpPr txBox="1"/>
          <p:nvPr>
            <p:custDataLst>
              <p:tags r:id="rId62"/>
            </p:custDataLst>
          </p:nvPr>
        </p:nvSpPr>
        <p:spPr>
          <a:xfrm>
            <a:off x="0" y="4013073"/>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180" name="OTLSHAPE_T_e967875533e94b26aee75d7ff6a5dfbf_StartDate" hidden="1"/>
          <p:cNvSpPr txBox="1"/>
          <p:nvPr>
            <p:custDataLst>
              <p:tags r:id="rId63"/>
            </p:custDataLst>
          </p:nvPr>
        </p:nvSpPr>
        <p:spPr>
          <a:xfrm>
            <a:off x="0" y="40130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81" name="OTLSHAPE_T_e967875533e94b26aee75d7ff6a5dfbf_EndDate" hidden="1"/>
          <p:cNvSpPr txBox="1"/>
          <p:nvPr>
            <p:custDataLst>
              <p:tags r:id="rId64"/>
            </p:custDataLst>
          </p:nvPr>
        </p:nvSpPr>
        <p:spPr>
          <a:xfrm>
            <a:off x="0" y="40130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82" name="OTLSHAPE_T_e967875533e94b26aee75d7ff6a5dfbf_JoinedDate"/>
          <p:cNvSpPr txBox="1"/>
          <p:nvPr>
            <p:custDataLst>
              <p:tags r:id="rId65"/>
            </p:custDataLst>
          </p:nvPr>
        </p:nvSpPr>
        <p:spPr>
          <a:xfrm>
            <a:off x="5035410" y="3743511"/>
            <a:ext cx="1278983" cy="153888"/>
          </a:xfrm>
          <a:prstGeom prst="rect">
            <a:avLst/>
          </a:prstGeom>
          <a:noFill/>
        </p:spPr>
        <p:txBody>
          <a:bodyPr vert="horz" wrap="square" lIns="0" tIns="0" rIns="0" bIns="0" rtlCol="0" anchor="ctr" anchorCtr="0">
            <a:spAutoFit/>
          </a:bodyPr>
          <a:lstStyle/>
          <a:p>
            <a:r>
              <a:rPr lang="en-US" sz="1000" spc="-6" dirty="0" smtClean="0">
                <a:solidFill>
                  <a:srgbClr val="1F497E"/>
                </a:solidFill>
                <a:latin typeface="Calibri" panose="020F0502020204030204" pitchFamily="34" charset="0"/>
              </a:rPr>
              <a:t>June – September 2016</a:t>
            </a:r>
            <a:endParaRPr lang="en-US" sz="1000" spc="-6" dirty="0">
              <a:solidFill>
                <a:srgbClr val="1F497E"/>
              </a:solidFill>
              <a:latin typeface="Calibri" panose="020F0502020204030204" pitchFamily="34" charset="0"/>
            </a:endParaRPr>
          </a:p>
        </p:txBody>
      </p:sp>
      <p:sp>
        <p:nvSpPr>
          <p:cNvPr id="183" name="OTLSHAPE_T_e967875533e94b26aee75d7ff6a5dfbf_Title"/>
          <p:cNvSpPr txBox="1"/>
          <p:nvPr>
            <p:custDataLst>
              <p:tags r:id="rId66"/>
            </p:custDataLst>
          </p:nvPr>
        </p:nvSpPr>
        <p:spPr>
          <a:xfrm>
            <a:off x="91410" y="3739688"/>
            <a:ext cx="1233874" cy="307777"/>
          </a:xfrm>
          <a:prstGeom prst="rect">
            <a:avLst/>
          </a:prstGeom>
          <a:noFill/>
        </p:spPr>
        <p:txBody>
          <a:bodyPr vert="horz" wrap="square" lIns="0" tIns="0" rIns="0" bIns="0" rtlCol="0" anchor="ctr" anchorCtr="0">
            <a:spAutoFit/>
          </a:bodyPr>
          <a:lstStyle/>
          <a:p>
            <a:pPr algn="l"/>
            <a:r>
              <a:rPr lang="en-US" sz="1000" spc="-4" dirty="0" smtClean="0">
                <a:solidFill>
                  <a:schemeClr val="dk1"/>
                </a:solidFill>
                <a:latin typeface="Calibri" panose="020F0502020204030204" pitchFamily="34" charset="0"/>
              </a:rPr>
              <a:t>Approval of the Intake Form by </a:t>
            </a:r>
            <a:r>
              <a:rPr lang="en-US" sz="1000" spc="-4" dirty="0" smtClean="0">
                <a:solidFill>
                  <a:srgbClr val="000000"/>
                </a:solidFill>
                <a:latin typeface="Calibri" panose="020F0502020204030204" pitchFamily="34" charset="0"/>
              </a:rPr>
              <a:t>the CDFI </a:t>
            </a:r>
            <a:r>
              <a:rPr lang="en-US" sz="1000" spc="-4" dirty="0" smtClean="0">
                <a:solidFill>
                  <a:schemeClr val="dk1"/>
                </a:solidFill>
                <a:latin typeface="Calibri" panose="020F0502020204030204" pitchFamily="34" charset="0"/>
              </a:rPr>
              <a:t>Fund</a:t>
            </a:r>
            <a:endParaRPr lang="en-US" sz="1000" spc="-4" dirty="0">
              <a:solidFill>
                <a:schemeClr val="dk1"/>
              </a:solidFill>
              <a:latin typeface="Calibri" panose="020F0502020204030204" pitchFamily="34" charset="0"/>
            </a:endParaRPr>
          </a:p>
        </p:txBody>
      </p:sp>
      <p:sp>
        <p:nvSpPr>
          <p:cNvPr id="184" name="OTLSHAPE_T_208ce8429d0040cc976089d25049d588_Shape"/>
          <p:cNvSpPr/>
          <p:nvPr>
            <p:custDataLst>
              <p:tags r:id="rId67"/>
            </p:custDataLst>
          </p:nvPr>
        </p:nvSpPr>
        <p:spPr>
          <a:xfrm>
            <a:off x="5212382" y="4291931"/>
            <a:ext cx="578019" cy="320040"/>
          </a:xfrm>
          <a:prstGeom prst="roundRect">
            <a:avLst/>
          </a:prstGeom>
          <a:solidFill>
            <a:schemeClr val="accent5"/>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TLSHAPE_T_208ce8429d0040cc976089d25049d588_ShapePercentage" hidden="1"/>
          <p:cNvSpPr/>
          <p:nvPr>
            <p:custDataLst>
              <p:tags r:id="rId68"/>
            </p:custDataLst>
          </p:nvPr>
        </p:nvSpPr>
        <p:spPr>
          <a:xfrm>
            <a:off x="3709991" y="4124748"/>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TLSHAPE_T_208ce8429d0040cc976089d25049d588_Duration" hidden="1"/>
          <p:cNvSpPr txBox="1"/>
          <p:nvPr>
            <p:custDataLst>
              <p:tags r:id="rId69"/>
            </p:custDataLst>
          </p:nvPr>
        </p:nvSpPr>
        <p:spPr>
          <a:xfrm>
            <a:off x="0" y="4048373"/>
            <a:ext cx="295275" cy="307777"/>
          </a:xfrm>
          <a:prstGeom prst="rect">
            <a:avLst/>
          </a:prstGeom>
          <a:noFill/>
        </p:spPr>
        <p:txBody>
          <a:bodyPr vert="horz" wrap="square" lIns="0" tIns="0" rIns="0" bIns="0" rtlCol="0" anchor="ctr" anchorCtr="0">
            <a:spAutoFit/>
          </a:bodyPr>
          <a:lstStyle/>
          <a:p>
            <a:pPr algn="ctr"/>
            <a:r>
              <a:rPr lang="en-US" sz="1000" smtClean="0">
                <a:solidFill>
                  <a:srgbClr val="C0504D"/>
                </a:solidFill>
                <a:latin typeface="Calibri" panose="020F0502020204030204" pitchFamily="34" charset="0"/>
              </a:rPr>
              <a:t>61 days</a:t>
            </a:r>
            <a:endParaRPr lang="en-US" sz="1000">
              <a:solidFill>
                <a:srgbClr val="C0504D"/>
              </a:solidFill>
              <a:latin typeface="Calibri" panose="020F0502020204030204" pitchFamily="34" charset="0"/>
            </a:endParaRPr>
          </a:p>
        </p:txBody>
      </p:sp>
      <p:sp>
        <p:nvSpPr>
          <p:cNvPr id="187" name="OTLSHAPE_T_208ce8429d0040cc976089d25049d588_TextPercentage" hidden="1"/>
          <p:cNvSpPr txBox="1"/>
          <p:nvPr>
            <p:custDataLst>
              <p:tags r:id="rId70"/>
            </p:custDataLst>
          </p:nvPr>
        </p:nvSpPr>
        <p:spPr>
          <a:xfrm>
            <a:off x="0" y="4279773"/>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188" name="OTLSHAPE_T_208ce8429d0040cc976089d25049d588_StartDate" hidden="1"/>
          <p:cNvSpPr txBox="1"/>
          <p:nvPr>
            <p:custDataLst>
              <p:tags r:id="rId71"/>
            </p:custDataLst>
          </p:nvPr>
        </p:nvSpPr>
        <p:spPr>
          <a:xfrm>
            <a:off x="0" y="42797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89" name="OTLSHAPE_T_208ce8429d0040cc976089d25049d588_EndDate" hidden="1"/>
          <p:cNvSpPr txBox="1"/>
          <p:nvPr>
            <p:custDataLst>
              <p:tags r:id="rId72"/>
            </p:custDataLst>
          </p:nvPr>
        </p:nvSpPr>
        <p:spPr>
          <a:xfrm>
            <a:off x="0" y="42797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90" name="OTLSHAPE_T_208ce8429d0040cc976089d25049d588_JoinedDate"/>
          <p:cNvSpPr txBox="1"/>
          <p:nvPr>
            <p:custDataLst>
              <p:tags r:id="rId73"/>
            </p:custDataLst>
          </p:nvPr>
        </p:nvSpPr>
        <p:spPr>
          <a:xfrm>
            <a:off x="5932322" y="4366378"/>
            <a:ext cx="1427781" cy="153888"/>
          </a:xfrm>
          <a:prstGeom prst="rect">
            <a:avLst/>
          </a:prstGeom>
          <a:noFill/>
        </p:spPr>
        <p:txBody>
          <a:bodyPr vert="horz" wrap="square" lIns="0" tIns="0" rIns="0" bIns="0" rtlCol="0" anchor="ctr" anchorCtr="0">
            <a:spAutoFit/>
          </a:bodyPr>
          <a:lstStyle/>
          <a:p>
            <a:r>
              <a:rPr lang="en-US" sz="1000" spc="-6" dirty="0">
                <a:solidFill>
                  <a:srgbClr val="1F497E"/>
                </a:solidFill>
                <a:latin typeface="Calibri" panose="020F0502020204030204" pitchFamily="34" charset="0"/>
              </a:rPr>
              <a:t> </a:t>
            </a:r>
            <a:r>
              <a:rPr lang="en-US" sz="1000" spc="-6" dirty="0" smtClean="0">
                <a:solidFill>
                  <a:srgbClr val="1F497E"/>
                </a:solidFill>
                <a:latin typeface="Calibri" panose="020F0502020204030204" pitchFamily="34" charset="0"/>
              </a:rPr>
              <a:t>October – November  2016 </a:t>
            </a:r>
            <a:endParaRPr lang="en-US" sz="1000" spc="-6" dirty="0">
              <a:solidFill>
                <a:srgbClr val="1F497E"/>
              </a:solidFill>
              <a:latin typeface="Calibri" panose="020F0502020204030204" pitchFamily="34" charset="0"/>
            </a:endParaRPr>
          </a:p>
        </p:txBody>
      </p:sp>
      <p:sp>
        <p:nvSpPr>
          <p:cNvPr id="191" name="OTLSHAPE_T_208ce8429d0040cc976089d25049d588_Title"/>
          <p:cNvSpPr txBox="1"/>
          <p:nvPr>
            <p:custDataLst>
              <p:tags r:id="rId74"/>
            </p:custDataLst>
          </p:nvPr>
        </p:nvSpPr>
        <p:spPr>
          <a:xfrm>
            <a:off x="109803" y="4231583"/>
            <a:ext cx="1470669" cy="461665"/>
          </a:xfrm>
          <a:prstGeom prst="rect">
            <a:avLst/>
          </a:prstGeom>
          <a:noFill/>
        </p:spPr>
        <p:txBody>
          <a:bodyPr vert="horz" wrap="square" lIns="0" tIns="0" rIns="0" bIns="0" rtlCol="0" anchor="ctr" anchorCtr="0">
            <a:spAutoFit/>
          </a:bodyPr>
          <a:lstStyle/>
          <a:p>
            <a:pPr algn="l"/>
            <a:r>
              <a:rPr lang="en-US" sz="1000" spc="-4" dirty="0" smtClean="0">
                <a:solidFill>
                  <a:schemeClr val="dk1"/>
                </a:solidFill>
                <a:latin typeface="Calibri" panose="020F0502020204030204" pitchFamily="34" charset="0"/>
              </a:rPr>
              <a:t>Distribution of the Intake Form to Minority CDE Training Participants</a:t>
            </a:r>
            <a:endParaRPr lang="en-US" sz="1000" spc="-4" dirty="0">
              <a:solidFill>
                <a:schemeClr val="dk1"/>
              </a:solidFill>
              <a:latin typeface="Calibri" panose="020F0502020204030204" pitchFamily="34" charset="0"/>
            </a:endParaRPr>
          </a:p>
        </p:txBody>
      </p:sp>
      <p:sp>
        <p:nvSpPr>
          <p:cNvPr id="193" name="OTLSHAPE_T_de4c054c43ee44699d2f83af0643bfe5_ShapePercentage" hidden="1"/>
          <p:cNvSpPr/>
          <p:nvPr>
            <p:custDataLst>
              <p:tags r:id="rId75"/>
            </p:custDataLst>
          </p:nvPr>
        </p:nvSpPr>
        <p:spPr>
          <a:xfrm>
            <a:off x="4656788" y="4391448"/>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TLSHAPE_T_de4c054c43ee44699d2f83af0643bfe5_Duration" hidden="1"/>
          <p:cNvSpPr txBox="1"/>
          <p:nvPr>
            <p:custDataLst>
              <p:tags r:id="rId76"/>
            </p:custDataLst>
          </p:nvPr>
        </p:nvSpPr>
        <p:spPr>
          <a:xfrm>
            <a:off x="0" y="4315073"/>
            <a:ext cx="295275" cy="307777"/>
          </a:xfrm>
          <a:prstGeom prst="rect">
            <a:avLst/>
          </a:prstGeom>
          <a:noFill/>
        </p:spPr>
        <p:txBody>
          <a:bodyPr vert="horz" wrap="square" lIns="0" tIns="0" rIns="0" bIns="0" rtlCol="0" anchor="ctr" anchorCtr="0">
            <a:spAutoFit/>
          </a:bodyPr>
          <a:lstStyle/>
          <a:p>
            <a:pPr algn="ctr"/>
            <a:r>
              <a:rPr lang="en-US" sz="1000" smtClean="0">
                <a:solidFill>
                  <a:srgbClr val="C0504D"/>
                </a:solidFill>
                <a:latin typeface="Calibri" panose="020F0502020204030204" pitchFamily="34" charset="0"/>
              </a:rPr>
              <a:t>63 days</a:t>
            </a:r>
            <a:endParaRPr lang="en-US" sz="1000">
              <a:solidFill>
                <a:srgbClr val="C0504D"/>
              </a:solidFill>
              <a:latin typeface="Calibri" panose="020F0502020204030204" pitchFamily="34" charset="0"/>
            </a:endParaRPr>
          </a:p>
        </p:txBody>
      </p:sp>
      <p:sp>
        <p:nvSpPr>
          <p:cNvPr id="195" name="OTLSHAPE_T_de4c054c43ee44699d2f83af0643bfe5_TextPercentage" hidden="1"/>
          <p:cNvSpPr txBox="1"/>
          <p:nvPr>
            <p:custDataLst>
              <p:tags r:id="rId77"/>
            </p:custDataLst>
          </p:nvPr>
        </p:nvSpPr>
        <p:spPr>
          <a:xfrm>
            <a:off x="0" y="4546473"/>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196" name="OTLSHAPE_T_de4c054c43ee44699d2f83af0643bfe5_StartDate" hidden="1"/>
          <p:cNvSpPr txBox="1"/>
          <p:nvPr>
            <p:custDataLst>
              <p:tags r:id="rId78"/>
            </p:custDataLst>
          </p:nvPr>
        </p:nvSpPr>
        <p:spPr>
          <a:xfrm>
            <a:off x="0" y="45464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97" name="OTLSHAPE_T_de4c054c43ee44699d2f83af0643bfe5_EndDate" hidden="1"/>
          <p:cNvSpPr txBox="1"/>
          <p:nvPr>
            <p:custDataLst>
              <p:tags r:id="rId79"/>
            </p:custDataLst>
          </p:nvPr>
        </p:nvSpPr>
        <p:spPr>
          <a:xfrm>
            <a:off x="0" y="45464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198" name="OTLSHAPE_T_de4c054c43ee44699d2f83af0643bfe5_JoinedDate"/>
          <p:cNvSpPr txBox="1"/>
          <p:nvPr>
            <p:custDataLst>
              <p:tags r:id="rId80"/>
            </p:custDataLst>
          </p:nvPr>
        </p:nvSpPr>
        <p:spPr>
          <a:xfrm>
            <a:off x="6599415" y="4919469"/>
            <a:ext cx="982889" cy="153888"/>
          </a:xfrm>
          <a:prstGeom prst="rect">
            <a:avLst/>
          </a:prstGeom>
          <a:noFill/>
        </p:spPr>
        <p:txBody>
          <a:bodyPr vert="horz" wrap="square" lIns="0" tIns="0" rIns="0" bIns="0" rtlCol="0" anchor="ctr" anchorCtr="0">
            <a:spAutoFit/>
          </a:bodyPr>
          <a:lstStyle/>
          <a:p>
            <a:r>
              <a:rPr lang="en-US" sz="1000" spc="-6" dirty="0" smtClean="0">
                <a:solidFill>
                  <a:srgbClr val="1F497E"/>
                </a:solidFill>
                <a:latin typeface="Calibri" panose="020F0502020204030204" pitchFamily="34" charset="0"/>
              </a:rPr>
              <a:t>December 2016</a:t>
            </a:r>
            <a:endParaRPr lang="en-US" sz="1000" spc="-6" dirty="0">
              <a:solidFill>
                <a:srgbClr val="1F497E"/>
              </a:solidFill>
              <a:latin typeface="Calibri" panose="020F0502020204030204" pitchFamily="34" charset="0"/>
            </a:endParaRPr>
          </a:p>
        </p:txBody>
      </p:sp>
      <p:sp>
        <p:nvSpPr>
          <p:cNvPr id="199" name="OTLSHAPE_T_de4c054c43ee44699d2f83af0643bfe5_Title"/>
          <p:cNvSpPr txBox="1"/>
          <p:nvPr>
            <p:custDataLst>
              <p:tags r:id="rId81"/>
            </p:custDataLst>
          </p:nvPr>
        </p:nvSpPr>
        <p:spPr>
          <a:xfrm>
            <a:off x="109804" y="5298692"/>
            <a:ext cx="1345234" cy="307777"/>
          </a:xfrm>
          <a:prstGeom prst="rect">
            <a:avLst/>
          </a:prstGeom>
          <a:noFill/>
        </p:spPr>
        <p:txBody>
          <a:bodyPr vert="horz" wrap="square" lIns="0" tIns="0" rIns="0" bIns="0" rtlCol="0" anchor="ctr" anchorCtr="0">
            <a:spAutoFit/>
          </a:bodyPr>
          <a:lstStyle/>
          <a:p>
            <a:pPr algn="l"/>
            <a:r>
              <a:rPr lang="en-US" sz="1000" spc="-4" dirty="0" smtClean="0">
                <a:solidFill>
                  <a:schemeClr val="dk1"/>
                </a:solidFill>
                <a:latin typeface="Calibri" panose="020F0502020204030204" pitchFamily="34" charset="0"/>
              </a:rPr>
              <a:t>Conduct </a:t>
            </a:r>
            <a:r>
              <a:rPr lang="en-US" sz="1000" spc="-4" dirty="0">
                <a:solidFill>
                  <a:schemeClr val="dk1"/>
                </a:solidFill>
                <a:latin typeface="Calibri" panose="020F0502020204030204" pitchFamily="34" charset="0"/>
              </a:rPr>
              <a:t>T</a:t>
            </a:r>
            <a:r>
              <a:rPr lang="en-US" sz="1000" spc="-4" dirty="0" smtClean="0">
                <a:solidFill>
                  <a:schemeClr val="dk1"/>
                </a:solidFill>
                <a:latin typeface="Calibri" panose="020F0502020204030204" pitchFamily="34" charset="0"/>
              </a:rPr>
              <a:t>raining Workshops</a:t>
            </a:r>
            <a:endParaRPr lang="en-US" sz="1000" spc="-4" dirty="0">
              <a:solidFill>
                <a:schemeClr val="dk1"/>
              </a:solidFill>
              <a:latin typeface="Calibri" panose="020F0502020204030204" pitchFamily="34" charset="0"/>
            </a:endParaRPr>
          </a:p>
        </p:txBody>
      </p:sp>
      <p:sp>
        <p:nvSpPr>
          <p:cNvPr id="201" name="OTLSHAPE_T_43807e4ca6c74ea091536695f1a6ca70_ShapePercentage" hidden="1"/>
          <p:cNvSpPr/>
          <p:nvPr>
            <p:custDataLst>
              <p:tags r:id="rId82"/>
            </p:custDataLst>
          </p:nvPr>
        </p:nvSpPr>
        <p:spPr>
          <a:xfrm>
            <a:off x="4572000" y="4658148"/>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TLSHAPE_T_43807e4ca6c74ea091536695f1a6ca70_Duration" hidden="1"/>
          <p:cNvSpPr txBox="1"/>
          <p:nvPr>
            <p:custDataLst>
              <p:tags r:id="rId83"/>
            </p:custDataLst>
          </p:nvPr>
        </p:nvSpPr>
        <p:spPr>
          <a:xfrm>
            <a:off x="0" y="4581773"/>
            <a:ext cx="295275" cy="307777"/>
          </a:xfrm>
          <a:prstGeom prst="rect">
            <a:avLst/>
          </a:prstGeom>
          <a:noFill/>
        </p:spPr>
        <p:txBody>
          <a:bodyPr vert="horz" wrap="square" lIns="0" tIns="0" rIns="0" bIns="0" rtlCol="0" anchor="ctr" anchorCtr="0">
            <a:spAutoFit/>
          </a:bodyPr>
          <a:lstStyle/>
          <a:p>
            <a:pPr algn="ctr"/>
            <a:r>
              <a:rPr lang="en-US" sz="1000" smtClean="0">
                <a:solidFill>
                  <a:srgbClr val="C0504D"/>
                </a:solidFill>
                <a:latin typeface="Calibri" panose="020F0502020204030204" pitchFamily="34" charset="0"/>
              </a:rPr>
              <a:t>83 days</a:t>
            </a:r>
            <a:endParaRPr lang="en-US" sz="1000">
              <a:solidFill>
                <a:srgbClr val="C0504D"/>
              </a:solidFill>
              <a:latin typeface="Calibri" panose="020F0502020204030204" pitchFamily="34" charset="0"/>
            </a:endParaRPr>
          </a:p>
        </p:txBody>
      </p:sp>
      <p:sp>
        <p:nvSpPr>
          <p:cNvPr id="203" name="OTLSHAPE_T_43807e4ca6c74ea091536695f1a6ca70_TextPercentage" hidden="1"/>
          <p:cNvSpPr txBox="1"/>
          <p:nvPr>
            <p:custDataLst>
              <p:tags r:id="rId84"/>
            </p:custDataLst>
          </p:nvPr>
        </p:nvSpPr>
        <p:spPr>
          <a:xfrm>
            <a:off x="0" y="4813173"/>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204" name="OTLSHAPE_T_43807e4ca6c74ea091536695f1a6ca70_StartDate" hidden="1"/>
          <p:cNvSpPr txBox="1"/>
          <p:nvPr>
            <p:custDataLst>
              <p:tags r:id="rId85"/>
            </p:custDataLst>
          </p:nvPr>
        </p:nvSpPr>
        <p:spPr>
          <a:xfrm>
            <a:off x="0" y="48131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205" name="OTLSHAPE_T_43807e4ca6c74ea091536695f1a6ca70_EndDate" hidden="1"/>
          <p:cNvSpPr txBox="1"/>
          <p:nvPr>
            <p:custDataLst>
              <p:tags r:id="rId86"/>
            </p:custDataLst>
          </p:nvPr>
        </p:nvSpPr>
        <p:spPr>
          <a:xfrm>
            <a:off x="0" y="48131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206" name="OTLSHAPE_T_43807e4ca6c74ea091536695f1a6ca70_JoinedDate"/>
          <p:cNvSpPr txBox="1"/>
          <p:nvPr>
            <p:custDataLst>
              <p:tags r:id="rId87"/>
            </p:custDataLst>
          </p:nvPr>
        </p:nvSpPr>
        <p:spPr>
          <a:xfrm>
            <a:off x="7306362" y="5397817"/>
            <a:ext cx="1525620" cy="153888"/>
          </a:xfrm>
          <a:prstGeom prst="rect">
            <a:avLst/>
          </a:prstGeom>
          <a:noFill/>
        </p:spPr>
        <p:txBody>
          <a:bodyPr vert="horz" wrap="square" lIns="0" tIns="0" rIns="0" bIns="0" rtlCol="0" anchor="ctr" anchorCtr="0">
            <a:spAutoFit/>
          </a:bodyPr>
          <a:lstStyle/>
          <a:p>
            <a:r>
              <a:rPr lang="en-US" sz="1000" spc="-6" dirty="0" smtClean="0">
                <a:solidFill>
                  <a:srgbClr val="1F497E"/>
                </a:solidFill>
                <a:latin typeface="Calibri" panose="020F0502020204030204" pitchFamily="34" charset="0"/>
              </a:rPr>
              <a:t> January – February 2017</a:t>
            </a:r>
            <a:endParaRPr lang="en-US" sz="1000" spc="-6" dirty="0">
              <a:solidFill>
                <a:srgbClr val="1F497E"/>
              </a:solidFill>
              <a:latin typeface="Calibri" panose="020F0502020204030204" pitchFamily="34" charset="0"/>
            </a:endParaRPr>
          </a:p>
        </p:txBody>
      </p:sp>
      <p:sp>
        <p:nvSpPr>
          <p:cNvPr id="208" name="OTLSHAPE_T_2ccac615b57a4fb995bebd182fae7775_Shape"/>
          <p:cNvSpPr/>
          <p:nvPr>
            <p:custDataLst>
              <p:tags r:id="rId88"/>
            </p:custDataLst>
          </p:nvPr>
        </p:nvSpPr>
        <p:spPr>
          <a:xfrm>
            <a:off x="7360104" y="5753834"/>
            <a:ext cx="1180499" cy="320040"/>
          </a:xfrm>
          <a:prstGeom prst="roundRect">
            <a:avLst/>
          </a:prstGeom>
          <a:solidFill>
            <a:schemeClr val="accent5"/>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TLSHAPE_T_2ccac615b57a4fb995bebd182fae7775_ShapePercentage" hidden="1"/>
          <p:cNvSpPr/>
          <p:nvPr>
            <p:custDataLst>
              <p:tags r:id="rId89"/>
            </p:custDataLst>
          </p:nvPr>
        </p:nvSpPr>
        <p:spPr>
          <a:xfrm>
            <a:off x="5547060" y="4924848"/>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TLSHAPE_T_2ccac615b57a4fb995bebd182fae7775_Duration" hidden="1"/>
          <p:cNvSpPr txBox="1"/>
          <p:nvPr>
            <p:custDataLst>
              <p:tags r:id="rId90"/>
            </p:custDataLst>
          </p:nvPr>
        </p:nvSpPr>
        <p:spPr>
          <a:xfrm>
            <a:off x="0" y="4848473"/>
            <a:ext cx="342900" cy="307777"/>
          </a:xfrm>
          <a:prstGeom prst="rect">
            <a:avLst/>
          </a:prstGeom>
          <a:noFill/>
        </p:spPr>
        <p:txBody>
          <a:bodyPr vert="horz" wrap="square" lIns="0" tIns="0" rIns="0" bIns="0" rtlCol="0" anchor="ctr" anchorCtr="0">
            <a:spAutoFit/>
          </a:bodyPr>
          <a:lstStyle/>
          <a:p>
            <a:pPr algn="ctr"/>
            <a:r>
              <a:rPr lang="en-US" sz="1000" smtClean="0">
                <a:solidFill>
                  <a:srgbClr val="C0504D"/>
                </a:solidFill>
                <a:latin typeface="Calibri" panose="020F0502020204030204" pitchFamily="34" charset="0"/>
              </a:rPr>
              <a:t>180 days</a:t>
            </a:r>
            <a:endParaRPr lang="en-US" sz="1000">
              <a:solidFill>
                <a:srgbClr val="C0504D"/>
              </a:solidFill>
              <a:latin typeface="Calibri" panose="020F0502020204030204" pitchFamily="34" charset="0"/>
            </a:endParaRPr>
          </a:p>
        </p:txBody>
      </p:sp>
      <p:sp>
        <p:nvSpPr>
          <p:cNvPr id="211" name="OTLSHAPE_T_2ccac615b57a4fb995bebd182fae7775_TextPercentage" hidden="1"/>
          <p:cNvSpPr txBox="1"/>
          <p:nvPr>
            <p:custDataLst>
              <p:tags r:id="rId91"/>
            </p:custDataLst>
          </p:nvPr>
        </p:nvSpPr>
        <p:spPr>
          <a:xfrm>
            <a:off x="0" y="5079873"/>
            <a:ext cx="0" cy="153888"/>
          </a:xfrm>
          <a:prstGeom prst="rect">
            <a:avLst/>
          </a:prstGeom>
          <a:noFill/>
        </p:spPr>
        <p:txBody>
          <a:bodyPr vert="horz" wrap="square" lIns="0" tIns="0" rIns="0" bIns="0" rtlCol="0" anchor="ctr" anchorCtr="0">
            <a:spAutoFit/>
          </a:bodyPr>
          <a:lstStyle/>
          <a:p>
            <a:pPr algn="ctr"/>
            <a:endParaRPr lang="en-US" sz="1000">
              <a:solidFill>
                <a:srgbClr val="C0504D"/>
              </a:solidFill>
              <a:latin typeface="Calibri" panose="020F0502020204030204" pitchFamily="34" charset="0"/>
            </a:endParaRPr>
          </a:p>
        </p:txBody>
      </p:sp>
      <p:sp>
        <p:nvSpPr>
          <p:cNvPr id="212" name="OTLSHAPE_T_2ccac615b57a4fb995bebd182fae7775_StartDate" hidden="1"/>
          <p:cNvSpPr txBox="1"/>
          <p:nvPr>
            <p:custDataLst>
              <p:tags r:id="rId92"/>
            </p:custDataLst>
          </p:nvPr>
        </p:nvSpPr>
        <p:spPr>
          <a:xfrm>
            <a:off x="0" y="50798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213" name="OTLSHAPE_T_2ccac615b57a4fb995bebd182fae7775_EndDate" hidden="1"/>
          <p:cNvSpPr txBox="1"/>
          <p:nvPr>
            <p:custDataLst>
              <p:tags r:id="rId93"/>
            </p:custDataLst>
          </p:nvPr>
        </p:nvSpPr>
        <p:spPr>
          <a:xfrm>
            <a:off x="0" y="5079873"/>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panose="020F0502020204030204" pitchFamily="34" charset="0"/>
            </a:endParaRPr>
          </a:p>
        </p:txBody>
      </p:sp>
      <p:sp>
        <p:nvSpPr>
          <p:cNvPr id="215" name="OTLSHAPE_T_2ccac615b57a4fb995bebd182fae7775_Title"/>
          <p:cNvSpPr txBox="1"/>
          <p:nvPr>
            <p:custDataLst>
              <p:tags r:id="rId94"/>
            </p:custDataLst>
          </p:nvPr>
        </p:nvSpPr>
        <p:spPr>
          <a:xfrm>
            <a:off x="119436" y="5765466"/>
            <a:ext cx="1335601" cy="307777"/>
          </a:xfrm>
          <a:prstGeom prst="rect">
            <a:avLst/>
          </a:prstGeom>
          <a:noFill/>
        </p:spPr>
        <p:txBody>
          <a:bodyPr vert="horz" wrap="square" lIns="0" tIns="0" rIns="0" bIns="0" rtlCol="0" anchor="ctr" anchorCtr="0">
            <a:spAutoFit/>
          </a:bodyPr>
          <a:lstStyle/>
          <a:p>
            <a:pPr algn="l"/>
            <a:r>
              <a:rPr lang="en-US" sz="1000" spc="-2" dirty="0" smtClean="0">
                <a:solidFill>
                  <a:schemeClr val="dk1"/>
                </a:solidFill>
                <a:latin typeface="Calibri" panose="020F0502020204030204" pitchFamily="34" charset="0"/>
              </a:rPr>
              <a:t>Conduct Individual Technical Assistance</a:t>
            </a:r>
            <a:endParaRPr lang="en-US" sz="1000" spc="-2" dirty="0">
              <a:solidFill>
                <a:schemeClr val="dk1"/>
              </a:solidFill>
              <a:latin typeface="Calibri" panose="020F0502020204030204" pitchFamily="34" charset="0"/>
            </a:endParaRPr>
          </a:p>
        </p:txBody>
      </p:sp>
      <p:sp>
        <p:nvSpPr>
          <p:cNvPr id="216" name="OTLSHAPE_T_9387b54bcaee499893ce2fb7890fe97c_Title"/>
          <p:cNvSpPr txBox="1"/>
          <p:nvPr>
            <p:custDataLst>
              <p:tags r:id="rId95"/>
            </p:custDataLst>
          </p:nvPr>
        </p:nvSpPr>
        <p:spPr>
          <a:xfrm>
            <a:off x="119930" y="4919468"/>
            <a:ext cx="1384076" cy="307777"/>
          </a:xfrm>
          <a:prstGeom prst="rect">
            <a:avLst/>
          </a:prstGeom>
          <a:noFill/>
        </p:spPr>
        <p:txBody>
          <a:bodyPr vert="horz" wrap="square" lIns="0" tIns="0" rIns="0" bIns="0" rtlCol="0" anchor="ctr" anchorCtr="0">
            <a:spAutoFit/>
          </a:bodyPr>
          <a:lstStyle/>
          <a:p>
            <a:pPr algn="l"/>
            <a:r>
              <a:rPr lang="en-US" sz="1000" spc="-2" dirty="0" smtClean="0">
                <a:solidFill>
                  <a:schemeClr val="dk1"/>
                </a:solidFill>
                <a:latin typeface="Calibri" panose="020F0502020204030204" pitchFamily="34" charset="0"/>
              </a:rPr>
              <a:t>Administration  of Travel Scholarships </a:t>
            </a:r>
            <a:endParaRPr lang="en-US" sz="1000" spc="-2" dirty="0">
              <a:solidFill>
                <a:schemeClr val="dk1"/>
              </a:solidFill>
              <a:latin typeface="Calibri" panose="020F0502020204030204" pitchFamily="34" charset="0"/>
            </a:endParaRPr>
          </a:p>
        </p:txBody>
      </p:sp>
      <p:cxnSp>
        <p:nvCxnSpPr>
          <p:cNvPr id="217" name="OTLSHAPE_M_1b3772e3e7a5464aae977959c8e14820_Connector1"/>
          <p:cNvCxnSpPr/>
          <p:nvPr>
            <p:custDataLst>
              <p:tags r:id="rId96"/>
            </p:custDataLst>
          </p:nvPr>
        </p:nvCxnSpPr>
        <p:spPr>
          <a:xfrm>
            <a:off x="3814412" y="1260876"/>
            <a:ext cx="0" cy="442172"/>
          </a:xfrm>
          <a:prstGeom prst="line">
            <a:avLst/>
          </a:prstGeom>
          <a:ln w="9525" cap="flat" cmpd="sng" algn="ctr">
            <a:solidFill>
              <a:schemeClr val="accent5">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8" name="OTLSHAPE_M_1b3772e3e7a5464aae977959c8e14820_Shape"/>
          <p:cNvSpPr/>
          <p:nvPr>
            <p:custDataLst>
              <p:tags r:id="rId97"/>
            </p:custDataLst>
          </p:nvPr>
        </p:nvSpPr>
        <p:spPr>
          <a:xfrm rot="16200000">
            <a:off x="3810463" y="1279762"/>
            <a:ext cx="165100" cy="123825"/>
          </a:xfrm>
          <a:prstGeom prst="flowChartMerge">
            <a:avLst/>
          </a:prstGeom>
          <a:solidFill>
            <a:schemeClr val="accent5"/>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OTLSHAPE_M_1b3772e3e7a5464aae977959c8e14820_Title"/>
          <p:cNvSpPr txBox="1"/>
          <p:nvPr>
            <p:custDataLst>
              <p:tags r:id="rId98"/>
            </p:custDataLst>
          </p:nvPr>
        </p:nvSpPr>
        <p:spPr>
          <a:xfrm>
            <a:off x="3485932" y="228583"/>
            <a:ext cx="1119359" cy="507831"/>
          </a:xfrm>
          <a:prstGeom prst="rect">
            <a:avLst/>
          </a:prstGeom>
          <a:noFill/>
        </p:spPr>
        <p:txBody>
          <a:bodyPr vert="horz" wrap="square" lIns="0" tIns="0" rIns="0" bIns="0" rtlCol="0" anchor="ctr" anchorCtr="0">
            <a:spAutoFit/>
          </a:bodyPr>
          <a:lstStyle/>
          <a:p>
            <a:r>
              <a:rPr lang="en-US" sz="1100" b="1" spc="-4" dirty="0" smtClean="0">
                <a:solidFill>
                  <a:schemeClr val="dk1"/>
                </a:solidFill>
                <a:latin typeface="Calibri" panose="020F0502020204030204" pitchFamily="34" charset="0"/>
              </a:rPr>
              <a:t>Minority CDE Assessment/ Intake Form</a:t>
            </a:r>
            <a:endParaRPr lang="en-US" sz="1100" b="1" spc="-4" dirty="0">
              <a:solidFill>
                <a:schemeClr val="dk1"/>
              </a:solidFill>
              <a:latin typeface="Calibri" panose="020F0502020204030204" pitchFamily="34" charset="0"/>
            </a:endParaRPr>
          </a:p>
        </p:txBody>
      </p:sp>
      <p:sp>
        <p:nvSpPr>
          <p:cNvPr id="220" name="OTLSHAPE_M_1b3772e3e7a5464aae977959c8e14820_Date"/>
          <p:cNvSpPr txBox="1"/>
          <p:nvPr>
            <p:custDataLst>
              <p:tags r:id="rId99"/>
            </p:custDataLst>
          </p:nvPr>
        </p:nvSpPr>
        <p:spPr>
          <a:xfrm>
            <a:off x="3635607" y="736414"/>
            <a:ext cx="727641"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panose="020F0502020204030204" pitchFamily="34" charset="0"/>
              </a:rPr>
              <a:t>May 2016</a:t>
            </a:r>
            <a:endParaRPr lang="en-US" sz="1000" spc="-8" dirty="0">
              <a:solidFill>
                <a:srgbClr val="1F497E"/>
              </a:solidFill>
              <a:latin typeface="Calibri" panose="020F0502020204030204" pitchFamily="34" charset="0"/>
            </a:endParaRPr>
          </a:p>
        </p:txBody>
      </p:sp>
      <p:cxnSp>
        <p:nvCxnSpPr>
          <p:cNvPr id="221" name="OTLSHAPE_T_2ccac615b57a4fb995bebd182fae7775_HorizontalConnector1"/>
          <p:cNvCxnSpPr/>
          <p:nvPr>
            <p:custDataLst>
              <p:tags r:id="rId100"/>
            </p:custDataLst>
          </p:nvPr>
        </p:nvCxnSpPr>
        <p:spPr>
          <a:xfrm>
            <a:off x="2541146" y="5073357"/>
            <a:ext cx="230730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2" name="OTLSHAPE_T_2ccac615b57a4fb995bebd182fae7775_HorizontalConnector1"/>
          <p:cNvCxnSpPr/>
          <p:nvPr>
            <p:custDataLst>
              <p:tags r:id="rId101"/>
            </p:custDataLst>
          </p:nvPr>
        </p:nvCxnSpPr>
        <p:spPr>
          <a:xfrm flipV="1">
            <a:off x="2239330" y="3869179"/>
            <a:ext cx="1024259" cy="1"/>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5" name="OTLSHAPE_T_2ccac615b57a4fb995bebd182fae7775_HorizontalConnector1"/>
          <p:cNvCxnSpPr/>
          <p:nvPr>
            <p:custDataLst>
              <p:tags r:id="rId102"/>
            </p:custDataLst>
          </p:nvPr>
        </p:nvCxnSpPr>
        <p:spPr>
          <a:xfrm>
            <a:off x="3310574" y="5937789"/>
            <a:ext cx="268831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5" name="OTLSHAPE_T_2ccac615b57a4fb995bebd182fae7775_Shape"/>
          <p:cNvSpPr/>
          <p:nvPr>
            <p:custDataLst>
              <p:tags r:id="rId103"/>
            </p:custDataLst>
          </p:nvPr>
        </p:nvSpPr>
        <p:spPr>
          <a:xfrm>
            <a:off x="6574304" y="5312633"/>
            <a:ext cx="626748" cy="320040"/>
          </a:xfrm>
          <a:prstGeom prst="roundRect">
            <a:avLst/>
          </a:prstGeom>
          <a:solidFill>
            <a:schemeClr val="accent5"/>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TLSHAPE_T_2ccac615b57a4fb995bebd182fae7775_Shape"/>
          <p:cNvSpPr/>
          <p:nvPr>
            <p:custDataLst>
              <p:tags r:id="rId104"/>
            </p:custDataLst>
          </p:nvPr>
        </p:nvSpPr>
        <p:spPr>
          <a:xfrm>
            <a:off x="6028440" y="4851251"/>
            <a:ext cx="468507" cy="320040"/>
          </a:xfrm>
          <a:prstGeom prst="roundRect">
            <a:avLst/>
          </a:prstGeom>
          <a:solidFill>
            <a:schemeClr val="accent5"/>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8" name="OTLSHAPE_T_2ccac615b57a4fb995bebd182fae7775_HorizontalConnector1"/>
          <p:cNvCxnSpPr/>
          <p:nvPr>
            <p:custDataLst>
              <p:tags r:id="rId105"/>
            </p:custDataLst>
          </p:nvPr>
        </p:nvCxnSpPr>
        <p:spPr>
          <a:xfrm>
            <a:off x="1783552" y="4451951"/>
            <a:ext cx="268291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9770" y="6441789"/>
            <a:ext cx="4943617" cy="230832"/>
          </a:xfrm>
          <a:prstGeom prst="rect">
            <a:avLst/>
          </a:prstGeom>
          <a:noFill/>
        </p:spPr>
        <p:txBody>
          <a:bodyPr wrap="square" rtlCol="0">
            <a:spAutoFit/>
          </a:bodyPr>
          <a:lstStyle/>
          <a:p>
            <a:pPr algn="l"/>
            <a:r>
              <a:rPr lang="en-US" sz="900" dirty="0" smtClean="0">
                <a:solidFill>
                  <a:schemeClr val="tx1">
                    <a:lumMod val="50000"/>
                    <a:lumOff val="50000"/>
                  </a:schemeClr>
                </a:solidFill>
              </a:rPr>
              <a:t>All timelines  are tentative and subject to change   </a:t>
            </a:r>
            <a:endParaRPr lang="en-US" sz="900" dirty="0">
              <a:solidFill>
                <a:schemeClr val="tx1">
                  <a:lumMod val="50000"/>
                  <a:lumOff val="50000"/>
                </a:schemeClr>
              </a:solidFill>
            </a:endParaRPr>
          </a:p>
        </p:txBody>
      </p:sp>
      <p:cxnSp>
        <p:nvCxnSpPr>
          <p:cNvPr id="136" name="OTLSHAPE_TB_00000000000000000000000000000000_Separator8"/>
          <p:cNvCxnSpPr/>
          <p:nvPr>
            <p:custDataLst>
              <p:tags r:id="rId106"/>
            </p:custDataLst>
          </p:nvPr>
        </p:nvCxnSpPr>
        <p:spPr>
          <a:xfrm>
            <a:off x="6801216" y="1803633"/>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OTLSHAPE_TB_00000000000000000000000000000000_Separator8"/>
          <p:cNvCxnSpPr/>
          <p:nvPr>
            <p:custDataLst>
              <p:tags r:id="rId107"/>
            </p:custDataLst>
          </p:nvPr>
        </p:nvCxnSpPr>
        <p:spPr>
          <a:xfrm>
            <a:off x="7360105" y="1797206"/>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OTLSHAPE_TB_00000000000000000000000000000000_Separator8"/>
          <p:cNvCxnSpPr/>
          <p:nvPr>
            <p:custDataLst>
              <p:tags r:id="rId108"/>
            </p:custDataLst>
          </p:nvPr>
        </p:nvCxnSpPr>
        <p:spPr>
          <a:xfrm>
            <a:off x="7843575" y="1829451"/>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1" name="OTLSHAPE_TB_00000000000000000000000000000000_TimescaleInterval8"/>
          <p:cNvSpPr txBox="1"/>
          <p:nvPr>
            <p:custDataLst>
              <p:tags r:id="rId109"/>
            </p:custDataLst>
          </p:nvPr>
        </p:nvSpPr>
        <p:spPr>
          <a:xfrm>
            <a:off x="7535420" y="1817431"/>
            <a:ext cx="173894" cy="186055"/>
          </a:xfrm>
          <a:prstGeom prst="rect">
            <a:avLst/>
          </a:prstGeom>
          <a:noFill/>
        </p:spPr>
        <p:txBody>
          <a:bodyPr vert="horz" wrap="none" lIns="0" tIns="0" rIns="0" bIns="0" rtlCol="0" anchor="ctr" anchorCtr="0">
            <a:noAutofit/>
          </a:bodyPr>
          <a:lstStyle/>
          <a:p>
            <a:r>
              <a:rPr lang="en-US" sz="1200" spc="-22" dirty="0" smtClean="0">
                <a:solidFill>
                  <a:schemeClr val="lt1"/>
                </a:solidFill>
                <a:latin typeface="Calibri" panose="020F0502020204030204" pitchFamily="34" charset="0"/>
              </a:rPr>
              <a:t>July</a:t>
            </a:r>
            <a:endParaRPr lang="en-US" sz="1200" spc="-22" dirty="0">
              <a:solidFill>
                <a:schemeClr val="lt1"/>
              </a:solidFill>
              <a:latin typeface="Calibri" panose="020F0502020204030204" pitchFamily="34" charset="0"/>
            </a:endParaRPr>
          </a:p>
        </p:txBody>
      </p:sp>
      <p:sp>
        <p:nvSpPr>
          <p:cNvPr id="168" name="OTLSHAPE_TB_00000000000000000000000000000000_TimescaleInterval8"/>
          <p:cNvSpPr txBox="1"/>
          <p:nvPr>
            <p:custDataLst>
              <p:tags r:id="rId110"/>
            </p:custDataLst>
          </p:nvPr>
        </p:nvSpPr>
        <p:spPr>
          <a:xfrm>
            <a:off x="8198156" y="1824498"/>
            <a:ext cx="173894" cy="186055"/>
          </a:xfrm>
          <a:prstGeom prst="rect">
            <a:avLst/>
          </a:prstGeom>
          <a:noFill/>
        </p:spPr>
        <p:txBody>
          <a:bodyPr vert="horz" wrap="none" lIns="0" tIns="0" rIns="0" bIns="0" rtlCol="0" anchor="ctr" anchorCtr="0">
            <a:noAutofit/>
          </a:bodyPr>
          <a:lstStyle/>
          <a:p>
            <a:r>
              <a:rPr lang="en-US" sz="1200" spc="-22" dirty="0" smtClean="0">
                <a:solidFill>
                  <a:schemeClr val="lt1"/>
                </a:solidFill>
                <a:latin typeface="Calibri" panose="020F0502020204030204" pitchFamily="34" charset="0"/>
              </a:rPr>
              <a:t>Sep</a:t>
            </a:r>
            <a:endParaRPr lang="en-US" sz="1200" spc="-22" dirty="0">
              <a:solidFill>
                <a:schemeClr val="lt1"/>
              </a:solidFill>
              <a:latin typeface="Calibri" panose="020F0502020204030204" pitchFamily="34" charset="0"/>
            </a:endParaRPr>
          </a:p>
        </p:txBody>
      </p:sp>
      <p:sp>
        <p:nvSpPr>
          <p:cNvPr id="175" name="OTLSHAPE_TB_00000000000000000000000000000000_TimescaleInterval8"/>
          <p:cNvSpPr txBox="1"/>
          <p:nvPr>
            <p:custDataLst>
              <p:tags r:id="rId111"/>
            </p:custDataLst>
          </p:nvPr>
        </p:nvSpPr>
        <p:spPr>
          <a:xfrm>
            <a:off x="6887677" y="1809094"/>
            <a:ext cx="173894" cy="186055"/>
          </a:xfrm>
          <a:prstGeom prst="rect">
            <a:avLst/>
          </a:prstGeom>
          <a:noFill/>
        </p:spPr>
        <p:txBody>
          <a:bodyPr vert="horz" wrap="none" lIns="0" tIns="0" rIns="0" bIns="0" rtlCol="0" anchor="ctr" anchorCtr="0">
            <a:noAutofit/>
          </a:bodyPr>
          <a:lstStyle/>
          <a:p>
            <a:r>
              <a:rPr lang="en-US" sz="1200" spc="-22" dirty="0" smtClean="0">
                <a:solidFill>
                  <a:schemeClr val="lt1"/>
                </a:solidFill>
                <a:latin typeface="Calibri" panose="020F0502020204030204" pitchFamily="34" charset="0"/>
              </a:rPr>
              <a:t>Feb</a:t>
            </a:r>
            <a:endParaRPr lang="en-US" sz="1200" spc="-22" dirty="0">
              <a:solidFill>
                <a:schemeClr val="lt1"/>
              </a:solidFill>
              <a:latin typeface="Calibri" panose="020F0502020204030204" pitchFamily="34" charset="0"/>
            </a:endParaRPr>
          </a:p>
        </p:txBody>
      </p:sp>
      <p:sp>
        <p:nvSpPr>
          <p:cNvPr id="192" name="OTLSHAPE_TB_00000000000000000000000000000000_TimescaleInterval8"/>
          <p:cNvSpPr txBox="1"/>
          <p:nvPr>
            <p:custDataLst>
              <p:tags r:id="rId112"/>
            </p:custDataLst>
          </p:nvPr>
        </p:nvSpPr>
        <p:spPr>
          <a:xfrm>
            <a:off x="2776944" y="1806025"/>
            <a:ext cx="173894" cy="186055"/>
          </a:xfrm>
          <a:prstGeom prst="rect">
            <a:avLst/>
          </a:prstGeom>
          <a:noFill/>
        </p:spPr>
        <p:txBody>
          <a:bodyPr vert="horz" wrap="none" lIns="0" tIns="0" rIns="0" bIns="0" rtlCol="0" anchor="ctr" anchorCtr="0">
            <a:noAutofit/>
          </a:bodyPr>
          <a:lstStyle/>
          <a:p>
            <a:r>
              <a:rPr lang="en-US" sz="1200" spc="-22" dirty="0" smtClean="0">
                <a:solidFill>
                  <a:schemeClr val="lt1"/>
                </a:solidFill>
                <a:latin typeface="Calibri" panose="020F0502020204030204" pitchFamily="34" charset="0"/>
              </a:rPr>
              <a:t>Jan</a:t>
            </a:r>
            <a:endParaRPr lang="en-US" sz="1200" spc="-22" dirty="0">
              <a:solidFill>
                <a:schemeClr val="lt1"/>
              </a:solidFill>
              <a:latin typeface="Calibri" panose="020F0502020204030204" pitchFamily="34" charset="0"/>
            </a:endParaRPr>
          </a:p>
        </p:txBody>
      </p:sp>
      <p:cxnSp>
        <p:nvCxnSpPr>
          <p:cNvPr id="207" name="OTLSHAPE_TB_00000000000000000000000000000000_Separator3"/>
          <p:cNvCxnSpPr/>
          <p:nvPr>
            <p:custDataLst>
              <p:tags r:id="rId113"/>
            </p:custDataLst>
          </p:nvPr>
        </p:nvCxnSpPr>
        <p:spPr>
          <a:xfrm>
            <a:off x="2486651" y="1770224"/>
            <a:ext cx="0" cy="249704"/>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0" name="OTLSHAPE_T_6be00db456fe43d7ba671c1c5ea7a4c4_Shape"/>
          <p:cNvSpPr/>
          <p:nvPr>
            <p:custDataLst>
              <p:tags r:id="rId114"/>
            </p:custDataLst>
          </p:nvPr>
        </p:nvSpPr>
        <p:spPr>
          <a:xfrm>
            <a:off x="4019536" y="3660435"/>
            <a:ext cx="923849" cy="320040"/>
          </a:xfrm>
          <a:prstGeom prst="roundRect">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437662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2800" b="1" dirty="0" smtClean="0"/>
              <a:t>Requirements to Participate in Training and Technical Assistance</a:t>
            </a:r>
            <a:endParaRPr lang="en-US" sz="2800" b="1" dirty="0"/>
          </a:p>
        </p:txBody>
      </p:sp>
      <p:sp>
        <p:nvSpPr>
          <p:cNvPr id="3" name="Content Placeholder 2"/>
          <p:cNvSpPr>
            <a:spLocks noGrp="1"/>
          </p:cNvSpPr>
          <p:nvPr>
            <p:ph idx="1"/>
          </p:nvPr>
        </p:nvSpPr>
        <p:spPr>
          <a:xfrm>
            <a:off x="609600" y="1371600"/>
            <a:ext cx="7848600" cy="4648200"/>
          </a:xfrm>
        </p:spPr>
        <p:txBody>
          <a:bodyPr/>
          <a:lstStyle/>
          <a:p>
            <a:pPr marL="0" indent="0">
              <a:spcBef>
                <a:spcPts val="1200"/>
              </a:spcBef>
              <a:buNone/>
            </a:pPr>
            <a:endParaRPr lang="en-US" dirty="0" smtClean="0"/>
          </a:p>
          <a:p>
            <a:pPr>
              <a:spcBef>
                <a:spcPts val="1200"/>
              </a:spcBef>
            </a:pPr>
            <a:r>
              <a:rPr lang="en-US" sz="1800" dirty="0" smtClean="0"/>
              <a:t>All </a:t>
            </a:r>
            <a:r>
              <a:rPr lang="en-US" sz="1800" dirty="0"/>
              <a:t>Minority CDEs that submitted a NMTC Program application to the CDFI Fund </a:t>
            </a:r>
            <a:r>
              <a:rPr lang="en-US" sz="1800" dirty="0" smtClean="0"/>
              <a:t>in the past 4 </a:t>
            </a:r>
            <a:r>
              <a:rPr lang="en-US" sz="1800" dirty="0"/>
              <a:t>application </a:t>
            </a:r>
            <a:r>
              <a:rPr lang="en-US" sz="1800" dirty="0" smtClean="0"/>
              <a:t>rounds are eligible to participate</a:t>
            </a:r>
          </a:p>
          <a:p>
            <a:pPr marL="0" indent="0">
              <a:spcBef>
                <a:spcPts val="1200"/>
              </a:spcBef>
              <a:buNone/>
            </a:pPr>
            <a:endParaRPr lang="en-US" sz="1800" dirty="0" smtClean="0"/>
          </a:p>
          <a:p>
            <a:pPr>
              <a:spcBef>
                <a:spcPts val="1200"/>
              </a:spcBef>
            </a:pPr>
            <a:r>
              <a:rPr lang="en-US" sz="1800" dirty="0" smtClean="0"/>
              <a:t>In order to attend a group training workshop, </a:t>
            </a:r>
            <a:r>
              <a:rPr lang="en-US" sz="1800" b="1" dirty="0" smtClean="0"/>
              <a:t>Minority CDEs must complete</a:t>
            </a:r>
            <a:r>
              <a:rPr lang="en-US" sz="1800" dirty="0" smtClean="0"/>
              <a:t> the Training and Technical Assistance Curriculum </a:t>
            </a:r>
            <a:r>
              <a:rPr lang="en-US" sz="1800" b="1" dirty="0" smtClean="0"/>
              <a:t>Intake Form</a:t>
            </a:r>
          </a:p>
          <a:p>
            <a:pPr marL="0" indent="0">
              <a:spcBef>
                <a:spcPts val="1200"/>
              </a:spcBef>
              <a:buNone/>
            </a:pPr>
            <a:endParaRPr lang="en-US" sz="1800" dirty="0" smtClean="0"/>
          </a:p>
          <a:p>
            <a:pPr>
              <a:spcBef>
                <a:spcPts val="1200"/>
              </a:spcBef>
            </a:pPr>
            <a:r>
              <a:rPr lang="en-US" sz="1800" dirty="0"/>
              <a:t>In order to </a:t>
            </a:r>
            <a:r>
              <a:rPr lang="en-US" sz="1800" dirty="0" smtClean="0"/>
              <a:t>receive individual technical assistance, </a:t>
            </a:r>
            <a:r>
              <a:rPr lang="en-US" sz="1800" b="1" dirty="0" smtClean="0"/>
              <a:t>Minority </a:t>
            </a:r>
            <a:r>
              <a:rPr lang="en-US" sz="1800" b="1" dirty="0"/>
              <a:t>CDEs must </a:t>
            </a:r>
            <a:r>
              <a:rPr lang="en-US" sz="1800" b="1" dirty="0" smtClean="0"/>
              <a:t>attend a group training workshop</a:t>
            </a:r>
            <a:endParaRPr lang="en-US" sz="1800" b="1" dirty="0"/>
          </a:p>
          <a:p>
            <a:pPr>
              <a:spcBef>
                <a:spcPts val="1200"/>
              </a:spcBef>
            </a:pPr>
            <a:endParaRPr lang="en-US" sz="1800" dirty="0" smtClean="0"/>
          </a:p>
          <a:p>
            <a:pPr lvl="2">
              <a:spcBef>
                <a:spcPts val="1200"/>
              </a:spcBef>
            </a:pPr>
            <a:endParaRPr lang="en-US" sz="1800" b="1" dirty="0"/>
          </a:p>
          <a:p>
            <a:pPr marL="857250" lvl="2" indent="0">
              <a:spcBef>
                <a:spcPts val="1200"/>
              </a:spcBef>
              <a:buNone/>
            </a:pPr>
            <a:endParaRPr lang="en-US" dirty="0" smtClean="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6</a:t>
            </a:fld>
            <a:endParaRPr lang="en-US"/>
          </a:p>
        </p:txBody>
      </p:sp>
    </p:spTree>
    <p:extLst>
      <p:ext uri="{BB962C8B-B14F-4D97-AF65-F5344CB8AC3E}">
        <p14:creationId xmlns:p14="http://schemas.microsoft.com/office/powerpoint/2010/main" val="121186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z="2800" b="1" dirty="0" smtClean="0"/>
              <a:t>Intake Form - Goals</a:t>
            </a:r>
            <a:endParaRPr lang="en-US" sz="2800" b="1" dirty="0"/>
          </a:p>
        </p:txBody>
      </p:sp>
      <p:sp>
        <p:nvSpPr>
          <p:cNvPr id="3" name="Content Placeholder 2"/>
          <p:cNvSpPr>
            <a:spLocks noGrp="1"/>
          </p:cNvSpPr>
          <p:nvPr>
            <p:ph idx="1"/>
          </p:nvPr>
        </p:nvSpPr>
        <p:spPr>
          <a:xfrm>
            <a:off x="609600" y="1219200"/>
            <a:ext cx="7848600" cy="4648200"/>
          </a:xfrm>
        </p:spPr>
        <p:txBody>
          <a:bodyPr/>
          <a:lstStyle/>
          <a:p>
            <a:pPr marL="0" lvl="0" indent="0">
              <a:buNone/>
            </a:pPr>
            <a:endParaRPr lang="en-US" sz="1800" dirty="0" smtClean="0"/>
          </a:p>
          <a:p>
            <a:pPr marL="0" lvl="0" indent="0">
              <a:buNone/>
            </a:pPr>
            <a:endParaRPr lang="en-US" sz="1800" dirty="0"/>
          </a:p>
          <a:p>
            <a:pPr lvl="0"/>
            <a:r>
              <a:rPr lang="en-US" sz="1800" dirty="0"/>
              <a:t>A</a:t>
            </a:r>
            <a:r>
              <a:rPr lang="en-US" sz="1800" dirty="0" smtClean="0"/>
              <a:t>llow </a:t>
            </a:r>
            <a:r>
              <a:rPr lang="en-US" sz="1800" dirty="0"/>
              <a:t>each </a:t>
            </a:r>
            <a:r>
              <a:rPr lang="en-US" sz="1800" dirty="0" smtClean="0"/>
              <a:t>Minority CDE to conduct </a:t>
            </a:r>
            <a:r>
              <a:rPr lang="en-US" sz="1800" dirty="0"/>
              <a:t>a self-examination of its training needs related to participating in the NMTC </a:t>
            </a:r>
            <a:r>
              <a:rPr lang="en-US" sz="1800" dirty="0" smtClean="0"/>
              <a:t>Program</a:t>
            </a:r>
          </a:p>
          <a:p>
            <a:pPr marL="0" lvl="0" indent="0">
              <a:buNone/>
            </a:pPr>
            <a:endParaRPr lang="en-US" sz="1800" dirty="0"/>
          </a:p>
          <a:p>
            <a:pPr lvl="0"/>
            <a:r>
              <a:rPr lang="en-US" sz="1800" dirty="0"/>
              <a:t>H</a:t>
            </a:r>
            <a:r>
              <a:rPr lang="en-US" sz="1800" dirty="0" smtClean="0"/>
              <a:t>elp </a:t>
            </a:r>
            <a:r>
              <a:rPr lang="en-US" sz="1800" dirty="0"/>
              <a:t>the </a:t>
            </a:r>
            <a:r>
              <a:rPr lang="en-US" sz="1800" dirty="0" smtClean="0"/>
              <a:t>project </a:t>
            </a:r>
            <a:r>
              <a:rPr lang="en-US" sz="1800" dirty="0"/>
              <a:t>team see patterns and themes in the </a:t>
            </a:r>
            <a:r>
              <a:rPr lang="en-US" sz="1800" dirty="0" smtClean="0"/>
              <a:t>Minority CDE </a:t>
            </a:r>
            <a:r>
              <a:rPr lang="en-US" sz="1800" dirty="0"/>
              <a:t>responses, in order to structure the trainings and achieve the best </a:t>
            </a:r>
            <a:r>
              <a:rPr lang="en-US" sz="1800" dirty="0" smtClean="0"/>
              <a:t>outcomes</a:t>
            </a:r>
          </a:p>
          <a:p>
            <a:pPr marL="0" lvl="0" indent="0">
              <a:buNone/>
            </a:pPr>
            <a:endParaRPr lang="en-US" sz="1800" dirty="0"/>
          </a:p>
          <a:p>
            <a:pPr lvl="0"/>
            <a:r>
              <a:rPr lang="en-US" sz="1800" dirty="0"/>
              <a:t>P</a:t>
            </a:r>
            <a:r>
              <a:rPr lang="en-US" sz="1800" dirty="0" smtClean="0"/>
              <a:t>rovide </a:t>
            </a:r>
            <a:r>
              <a:rPr lang="en-US" sz="1800" dirty="0"/>
              <a:t>a starting point for technical assistance (for those </a:t>
            </a:r>
            <a:r>
              <a:rPr lang="en-US" sz="1800" dirty="0" smtClean="0"/>
              <a:t>Minority CDEs interested in and selected </a:t>
            </a:r>
            <a:r>
              <a:rPr lang="en-US" sz="1800" dirty="0"/>
              <a:t>to receive such assistance</a:t>
            </a:r>
            <a:r>
              <a:rPr lang="en-US" sz="1800" dirty="0" smtClean="0"/>
              <a:t>) </a:t>
            </a:r>
            <a:endParaRPr lang="en-US" sz="1800" dirty="0"/>
          </a:p>
          <a:p>
            <a:pPr>
              <a:spcBef>
                <a:spcPts val="1200"/>
              </a:spcBef>
            </a:pPr>
            <a:endParaRPr lang="en-US" sz="1800" dirty="0" smtClean="0"/>
          </a:p>
          <a:p>
            <a:pPr lvl="2">
              <a:spcBef>
                <a:spcPts val="1200"/>
              </a:spcBef>
            </a:pPr>
            <a:endParaRPr lang="en-US" sz="1800" b="1" dirty="0"/>
          </a:p>
          <a:p>
            <a:pPr marL="857250" lvl="2" indent="0">
              <a:spcBef>
                <a:spcPts val="1200"/>
              </a:spcBef>
              <a:buNone/>
            </a:pPr>
            <a:endParaRPr lang="en-US" dirty="0" smtClean="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7</a:t>
            </a:fld>
            <a:endParaRPr lang="en-US"/>
          </a:p>
        </p:txBody>
      </p:sp>
    </p:spTree>
    <p:extLst>
      <p:ext uri="{BB962C8B-B14F-4D97-AF65-F5344CB8AC3E}">
        <p14:creationId xmlns:p14="http://schemas.microsoft.com/office/powerpoint/2010/main" val="57676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85800"/>
          </a:xfrm>
        </p:spPr>
        <p:txBody>
          <a:bodyPr/>
          <a:lstStyle/>
          <a:p>
            <a:r>
              <a:rPr lang="en-US" sz="2800" b="1" dirty="0" smtClean="0"/>
              <a:t>Intake Form - Contents</a:t>
            </a:r>
            <a:endParaRPr lang="en-US" sz="2800" b="1" dirty="0"/>
          </a:p>
        </p:txBody>
      </p:sp>
      <p:sp>
        <p:nvSpPr>
          <p:cNvPr id="3" name="Content Placeholder 2"/>
          <p:cNvSpPr>
            <a:spLocks noGrp="1"/>
          </p:cNvSpPr>
          <p:nvPr>
            <p:ph idx="1"/>
          </p:nvPr>
        </p:nvSpPr>
        <p:spPr>
          <a:xfrm>
            <a:off x="304800" y="914400"/>
            <a:ext cx="8382000" cy="5334000"/>
          </a:xfrm>
        </p:spPr>
        <p:txBody>
          <a:bodyPr/>
          <a:lstStyle/>
          <a:p>
            <a:pPr>
              <a:spcBef>
                <a:spcPts val="1200"/>
              </a:spcBef>
            </a:pPr>
            <a:r>
              <a:rPr lang="en-US" dirty="0" smtClean="0"/>
              <a:t>General information about respondent CDE:</a:t>
            </a:r>
          </a:p>
          <a:p>
            <a:pPr marL="457200" lvl="1" indent="0">
              <a:spcBef>
                <a:spcPts val="600"/>
              </a:spcBef>
              <a:buNone/>
            </a:pPr>
            <a:r>
              <a:rPr lang="en-US" sz="1200" dirty="0" smtClean="0"/>
              <a:t>- Demographic Data</a:t>
            </a:r>
          </a:p>
          <a:p>
            <a:pPr marL="457200" lvl="1" indent="0">
              <a:spcBef>
                <a:spcPts val="600"/>
              </a:spcBef>
              <a:buNone/>
            </a:pPr>
            <a:r>
              <a:rPr lang="en-US" sz="1200" dirty="0" smtClean="0"/>
              <a:t>- Financial Data</a:t>
            </a:r>
          </a:p>
          <a:p>
            <a:pPr marL="457200" lvl="1" indent="0">
              <a:spcBef>
                <a:spcPts val="600"/>
              </a:spcBef>
              <a:buNone/>
            </a:pPr>
            <a:r>
              <a:rPr lang="en-US" sz="1200" dirty="0" smtClean="0"/>
              <a:t>- Organization Strategy/Activities</a:t>
            </a:r>
          </a:p>
          <a:p>
            <a:pPr>
              <a:spcBef>
                <a:spcPts val="1200"/>
              </a:spcBef>
            </a:pPr>
            <a:r>
              <a:rPr lang="en-US" dirty="0" smtClean="0"/>
              <a:t>Roles </a:t>
            </a:r>
            <a:r>
              <a:rPr lang="en-US" dirty="0"/>
              <a:t>in which a </a:t>
            </a:r>
            <a:r>
              <a:rPr lang="en-US" dirty="0" smtClean="0"/>
              <a:t>CDE </a:t>
            </a:r>
            <a:r>
              <a:rPr lang="en-US" dirty="0"/>
              <a:t>can participate in the NMTC </a:t>
            </a:r>
            <a:r>
              <a:rPr lang="en-US" dirty="0" smtClean="0"/>
              <a:t>Program:</a:t>
            </a:r>
          </a:p>
          <a:p>
            <a:pPr marL="457200" lvl="1" indent="0">
              <a:spcBef>
                <a:spcPts val="600"/>
              </a:spcBef>
              <a:buNone/>
            </a:pPr>
            <a:r>
              <a:rPr lang="en-US" sz="1200" dirty="0" smtClean="0"/>
              <a:t>- Leverage Lender				- Secondary/Recipient CDE</a:t>
            </a:r>
          </a:p>
          <a:p>
            <a:pPr marL="457200" lvl="1" indent="0">
              <a:spcBef>
                <a:spcPts val="600"/>
              </a:spcBef>
              <a:buNone/>
            </a:pPr>
            <a:r>
              <a:rPr lang="en-US" sz="1200" dirty="0" smtClean="0"/>
              <a:t>- Investor				- Non </a:t>
            </a:r>
            <a:r>
              <a:rPr lang="en-US" sz="1200" dirty="0" err="1" smtClean="0"/>
              <a:t>allocatee</a:t>
            </a:r>
            <a:r>
              <a:rPr lang="en-US" sz="1200" dirty="0" smtClean="0"/>
              <a:t> (QALICB)</a:t>
            </a:r>
          </a:p>
          <a:p>
            <a:pPr marL="457200" lvl="1" indent="0">
              <a:spcBef>
                <a:spcPts val="600"/>
              </a:spcBef>
              <a:buNone/>
            </a:pPr>
            <a:r>
              <a:rPr lang="en-US" sz="1200" dirty="0" smtClean="0"/>
              <a:t>- CDE with allocation</a:t>
            </a:r>
          </a:p>
          <a:p>
            <a:pPr>
              <a:spcBef>
                <a:spcPts val="1200"/>
              </a:spcBef>
            </a:pPr>
            <a:r>
              <a:rPr lang="en-US" dirty="0" smtClean="0"/>
              <a:t>Questions Related to Role </a:t>
            </a:r>
            <a:r>
              <a:rPr lang="en-US" dirty="0"/>
              <a:t>of a </a:t>
            </a:r>
            <a:r>
              <a:rPr lang="en-US" dirty="0" smtClean="0"/>
              <a:t>CDE </a:t>
            </a:r>
            <a:r>
              <a:rPr lang="en-US" dirty="0"/>
              <a:t>with </a:t>
            </a:r>
            <a:r>
              <a:rPr lang="en-US" dirty="0" smtClean="0"/>
              <a:t>Allocation:</a:t>
            </a:r>
          </a:p>
          <a:p>
            <a:pPr marL="457200" lvl="1" indent="0">
              <a:spcBef>
                <a:spcPts val="600"/>
              </a:spcBef>
              <a:buNone/>
            </a:pPr>
            <a:r>
              <a:rPr lang="en-US" sz="1200" dirty="0" smtClean="0"/>
              <a:t>- Business Strategy – Organizational Capacity		- Community Impact/Measuring Impact</a:t>
            </a:r>
          </a:p>
          <a:p>
            <a:pPr marL="457200" lvl="1" indent="0">
              <a:spcBef>
                <a:spcPts val="600"/>
              </a:spcBef>
              <a:buNone/>
            </a:pPr>
            <a:r>
              <a:rPr lang="en-US" sz="1200" dirty="0" smtClean="0"/>
              <a:t>- Business Strategy – Operations			- Community Impact/Enforcing Outcome </a:t>
            </a:r>
          </a:p>
          <a:p>
            <a:pPr marL="457200" lvl="1" indent="0">
              <a:spcBef>
                <a:spcPts val="600"/>
              </a:spcBef>
              <a:buNone/>
            </a:pPr>
            <a:r>
              <a:rPr lang="en-US" sz="1200" dirty="0" smtClean="0"/>
              <a:t>- Business Strategy – Other Programs		- Strategic Partnerships/Being a part of NMTC team</a:t>
            </a:r>
          </a:p>
          <a:p>
            <a:pPr marL="457200" lvl="1" indent="0">
              <a:spcBef>
                <a:spcPts val="600"/>
              </a:spcBef>
              <a:buNone/>
            </a:pPr>
            <a:r>
              <a:rPr lang="en-US" sz="1200" dirty="0" smtClean="0"/>
              <a:t>					- Strategic Partnerships/Knowing Tax Credit Investor</a:t>
            </a:r>
          </a:p>
          <a:p>
            <a:pPr>
              <a:spcBef>
                <a:spcPts val="1200"/>
              </a:spcBef>
            </a:pPr>
            <a:r>
              <a:rPr lang="en-US" dirty="0" smtClean="0"/>
              <a:t>Questions </a:t>
            </a:r>
            <a:r>
              <a:rPr lang="en-US" dirty="0"/>
              <a:t>for particular types of Minority </a:t>
            </a:r>
            <a:r>
              <a:rPr lang="en-US" dirty="0" smtClean="0"/>
              <a:t>CDEs:</a:t>
            </a:r>
          </a:p>
          <a:p>
            <a:pPr marL="457200" lvl="1" indent="0">
              <a:spcBef>
                <a:spcPts val="600"/>
              </a:spcBef>
              <a:buNone/>
            </a:pPr>
            <a:r>
              <a:rPr lang="en-US" sz="1200" dirty="0" smtClean="0"/>
              <a:t>- Minority Depository Institutions</a:t>
            </a:r>
            <a:r>
              <a:rPr lang="en-US" sz="1200" dirty="0"/>
              <a:t>		</a:t>
            </a:r>
          </a:p>
          <a:p>
            <a:pPr marL="457200" lvl="1" indent="0">
              <a:spcBef>
                <a:spcPts val="600"/>
              </a:spcBef>
              <a:buNone/>
            </a:pPr>
            <a:r>
              <a:rPr lang="en-US" sz="1200" dirty="0" smtClean="0"/>
              <a:t>- Native American Nations or Tribal Entities</a:t>
            </a:r>
            <a:endParaRPr lang="en-US" dirty="0"/>
          </a:p>
          <a:p>
            <a:pPr>
              <a:spcBef>
                <a:spcPts val="1200"/>
              </a:spcBef>
            </a:pPr>
            <a:endParaRPr lang="en-US" sz="1800" dirty="0" smtClean="0"/>
          </a:p>
          <a:p>
            <a:pPr lvl="2">
              <a:spcBef>
                <a:spcPts val="1200"/>
              </a:spcBef>
            </a:pPr>
            <a:endParaRPr lang="en-US" sz="1800" b="1" dirty="0"/>
          </a:p>
          <a:p>
            <a:pPr marL="857250" lvl="2" indent="0">
              <a:spcBef>
                <a:spcPts val="1200"/>
              </a:spcBef>
              <a:buNone/>
            </a:pPr>
            <a:endParaRPr lang="en-US" dirty="0" smtClean="0"/>
          </a:p>
        </p:txBody>
      </p:sp>
      <p:sp>
        <p:nvSpPr>
          <p:cNvPr id="4" name="Footer Placeholder 3"/>
          <p:cNvSpPr>
            <a:spLocks noGrp="1"/>
          </p:cNvSpPr>
          <p:nvPr>
            <p:ph type="ftr" sz="quarter" idx="11"/>
          </p:nvPr>
        </p:nvSpPr>
        <p:spPr/>
        <p:txBody>
          <a:bodyPr/>
          <a:lstStyle/>
          <a:p>
            <a:pPr>
              <a:defRPr/>
            </a:pPr>
            <a:r>
              <a:rPr lang="en-US" smtClean="0"/>
              <a:t>W W W . N C I F . O R G </a:t>
            </a:r>
            <a:endParaRPr lang="en-US"/>
          </a:p>
        </p:txBody>
      </p:sp>
      <p:sp>
        <p:nvSpPr>
          <p:cNvPr id="5" name="Slide Number Placeholder 4"/>
          <p:cNvSpPr>
            <a:spLocks noGrp="1"/>
          </p:cNvSpPr>
          <p:nvPr>
            <p:ph type="sldNum" sz="quarter" idx="12"/>
          </p:nvPr>
        </p:nvSpPr>
        <p:spPr/>
        <p:txBody>
          <a:bodyPr/>
          <a:lstStyle/>
          <a:p>
            <a:pPr>
              <a:defRPr/>
            </a:pPr>
            <a:fld id="{135E1F9B-EB88-4BDB-AE85-E514DBE75413}" type="slidenum">
              <a:rPr lang="en-US" smtClean="0"/>
              <a:pPr>
                <a:defRPr/>
              </a:pPr>
              <a:t>8</a:t>
            </a:fld>
            <a:endParaRPr lang="en-US" dirty="0"/>
          </a:p>
        </p:txBody>
      </p:sp>
    </p:spTree>
    <p:extLst>
      <p:ext uri="{BB962C8B-B14F-4D97-AF65-F5344CB8AC3E}">
        <p14:creationId xmlns:p14="http://schemas.microsoft.com/office/powerpoint/2010/main" val="23027978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TdGFuZGFyZCIsIklzVGVtcGxhdGUiOmZhbHNlLCJWZXJzaW9uIjp7IiRpZCI6IjIiLCJWZXJzaW9uIjoiMy4wLjEiLCJPcmlnaW5hbEFzc2VtYmx5VmVyc2lvbiI6IjMuMDMuMDE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xMTIsIkciOjE3MywiQiI6NzF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5MiwiRyI6ODAsIkIiOjc3fX0sIk1heFdpZHRoIjoiSW5maW5pdHkiLCJNYXhIZWlnaHQiOiJJbmZpbml0eSIsIlNtYXJ0Rm9yZWdyb3VuZElzQWN0aXZlIjpmYWxzZSwiSG9yaXpvbnRhbEFsaWdubWVudCI6MCwiVmVydGljYWxBbGlnbm1lbnQiOjAsIlNtYXJ0Rm9yZWdyb3VuZCI6bnVsbCwiTWFyZ2luIjp7IiRpZCI6IjE3IiwiVG9wIjowLCJMZWZ0IjowLCJSaWdodCI6MjU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U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0cnVlLCJFbGFwc2VkVGltZUZvcm1hdCI6MiwiVG9kYXlNYXJrZXJQb3NpdGlvbiI6MywiUXVpY2tQb3NpdGlvbiI6MCwiQWJzb2x1dGVQb3NpdGlvbiI6MTM1LjAsIk1hcmdpbiI6eyIkaWQiOiI0OSIsIlRvcCI6MCwiTGVmdCI6MTAsIlJpZ2h0IjoxMCwiQm90dG9tIjowfSwiUGFkZGluZyI6eyIkaWQiOiI1MCIsIlRvcCI6MCwiTGVmdCI6MCwiUmlnaHQiOjAsIkJvdHRvbSI6MH0sIkJhY2tncm91bmQiOnsiJGlkIjoiNTEiLCJDb2xvciI6eyIkaWQiOiI1MiIsIkEiOjI1NSwiUiI6MzEsIkciOjczLCJCIjoxMjV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zMSwiRyI6NzMsIkIiOjEyNn19LCJMaW5lV2VpZ2h0IjoxLjAsIkxpbmVUeXBlIjowLCJQYXJlbnRTdHlsZSI6bnVsbH0sIklzQmVsb3dUaW1lYmFuZCI6ZmFsc2U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4LjAsIkhlaWdodCI6MjA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DYWxpYnJpIiwiSXNCb2xkIjp0cnV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w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wLCJGb250TmFtZSI6IkNhbGlicmkiLCJJc0JvbGQiOmZhbHNlLCJJc0l0YWxpYyI6ZmFsc2UsIklzVW5kZXJsaW5lZCI6ZmFsc2UsIlBhcmVudFN0eWxlIjpudWxsfSwiQXV0b1NpemUiOjAsIkZvcmVncm91bmQiOnsiJGlkIjoiNzQiLCJDb2xvciI6eyIkaWQiOiI3NSIsIkEiOjI1NSwiUiI6MzEsIkciOjczLCJCIjoxMjZ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L2QveXl5eSIsIlNlcGFyYXRvciI6Ii8iLCJVc2VJbnRlcm5hdGlvbmFsRGF0ZUZvcm1hdCI6ZmFsc2V9LCJJc1Zpc2libGUiOnRydWUsIlBhcmVudFN0eWxlIjpudWxsfSwiRGVmYXVsdFRhc2tTdHlsZSI6eyIkaWQiOiI4MCIsIlNoYXBlIjowLCJTaGFwZVRoaWNrbmVzcyI6MS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kyLCJHIjo4MCwiQiI6Nzd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xOTIsIkciOjgwLCJCIjo3N3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E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xNi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EsIkZvbnROYW1lIjoiQ2FsaWJyaSIsIklzQm9sZCI6dHJ1ZSwiSXNJdGFsaWMiOmZhbHNlLCJJc1VuZGVybGluZWQiOmZhbHNlLCJQYXJlbnRTdHlsZSI6bnVsbH0sIkF1dG9TaXplIjowLCJGb3JlZ3JvdW5kIjp7IiRpZCI6IjEwOSIsIkNvbG9yIjp7IiRpZCI6IjExMCIsIkEiOjI1NSwiUiI6MCwiRyI6MCwiQiI6MH19LCJNYXhXaWR0aCI6OTYwLjAsIk1heEhlaWdodCI6IkluZmluaXR5IiwiU21hcnRGb3JlZ3JvdW5kSXNBY3RpdmUiOmZhbHNlLCJIb3Jpem9udGFsQWxpZ25tZW50Ijow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MxLCJHIjo3MywiQiI6MTI2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0vZC95eXl5IiwiU2VwYXJhdG9yIjoiLyIsIlVzZUludGVybmF0aW9uYWxEYXRlRm9ybWF0IjpmYWxzZX0sIklzVmlzaWJsZSI6dHJ1ZSwiUGFyZW50U3R5bGUiOm51bGx9LCJTaG93RWxhcHNlZFRpbWVHcmFkaWVudFN0eWxlIjpmYWxzZX0sIlNjYWxlIjp7IiRpZCI6IjEyMiIsIlN0YXJ0RGF0ZSI6IjIwMTUtMTAtMTlUMDA6MDA6MDBaIiwiRW5kRGF0ZSI6IjIwMTctMDMtMDZUMjM6NTk6NTkuOTk5WiIsIkZvcm1hdCI6Ik1NTSIsIlR5cGUiOjIsIkF1dG9EYXRlUmFuZ2UiOnRydWUsIldvcmtpbmdEYXlzIjozMSwiVG9kYXlNYXJrZXJUZXh0IjoiVG9kYXkiLCJBdXRvU2NhbGVUeXBlIjp0cnVlfSwiTWlsZXN0b25lcyI6W3siJGlkIjoiMTIzIiwiRGF0ZSI6IjIwMTUtMTItMTd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2OCwiRyI6MTE0LCJCIjoxOTZ9fSwiTGluZVdlaWdodCI6MS4wLCJMaW5lVHlwZSI6MCwiUGFyZW50U3R5bGUiOnsiJHJlZiI6IjU1In19LCJJc0JlbG93VGltZWJhbmQiOmZhbHNlLCJIaWRlRGF0ZSI6ZmFsc2UsIlNoYXBlU2l6ZSI6MSwiU3BhY2luZyI6MS4wLCJQYWRkaW5nIjp7IiRyZWYiOiI1OCJ9LCJTaGFwZVN0eWxlIjp7IiRpZCI6IjEyOCIsIk1hcmdpbiI6eyIkcmVmIjoiNjAifSwiUGFkZGluZyI6eyIkcmVmIjoiNjEifSwiQmFja2dyb3VuZCI6eyIkaWQiOiIxMjkiLCJDb2xvciI6eyIkaWQiOiIxMzAiLCJBIjoyNTUsIlIiOjY4LCJHIjoxMTQsIkIiOjE5Nn19LCJJc1Zpc2libGUiOnRydWUsIldpZHRoIjoxOC4wLCJIZWlnaHQiOjIwLjAsIkJvcmRlclN0eWxlIjp7IiRpZCI6IjEzMSIsIkxpbmVDb2xvciI6eyIkcmVmIjoiNjMifSwiTGluZVdlaWdodCI6MC4wLCJMaW5lVHlwZSI6MCwiUGFyZW50U3R5bGUiOnsiJHJlZiI6IjYyIn19LCJQYXJlbnRTdHlsZSI6eyIkcmVmIjoiNTkifX0sIlRpdGxlU3R5bGUiOnsiJGlkIjoiMTMyIiwiRm9udFNldHRpbmdzIjp7IiRpZCI6IjEz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IxYjM3NzJlMy1lN2E1LTQ2NGEtYWU5Ny03OTU5YzhlMTQ4MjAiLCJJbXBvcnRJZCI6bnVsbCwiVGl0bGUiOiJTZWxmLUFzc2Vzc21lbnQiLCJOb3RlIjpudWxsLCJIeXBlcmxpbmsiOm51bGwsIklzQ2hhbmdlZCI6ZmFsc2UsIklzTmV3IjpmYWxzZX0seyIkaWQiOiIxMzkiLCJEYXRlIjoiMjAxNi0wNy0wN1QyMzo1OTo1OS45OTlaIiwiU3R5bGUiOnsiJGlkIjoiMTQwIiwiU2hhcGUiOjIsIkNvbm5lY3Rvck1hcmdpbiI6eyIkcmVmIjoiNTQifSwiQ29ubmVjdG9yU3R5bGUiOnsiJGlkIjoiMTQxIiwiTGluZUNvbG9yIjp7IiRpZCI6IjE0MiIsIiR0eXBlIjoiTkxSRS5Db21tb24uRG9tLlNvbGlkQ29sb3JCcnVzaCwgTkxSRS5Db21tb24iLCJDb2xvciI6eyIkaWQiOiIxNDMiLCJBIjoxMjcsIlIiOjY4LCJHIjoxMTQsIkIiOjE5Nn19LCJMaW5lV2VpZ2h0IjoxLjAsIkxpbmVUeXBlIjowLCJQYXJlbnRTdHlsZSI6eyIkcmVmIjoiNTUifX0sIklzQmVsb3dUaW1lYmFuZCI6ZmFsc2UsIkhpZGVEYXRlIjpmYWxzZSwiU2hhcGVTaXplIjoxLCJTcGFjaW5nIjoxLjAsIlBhZGRpbmciOnsiJHJlZiI6IjU4In0sIlNoYXBlU3R5bGUiOnsiJGlkIjoiMTQ0IiwiTWFyZ2luIjp7IiRyZWYiOiI2MCJ9LCJQYWRkaW5nIjp7IiRyZWYiOiI2MSJ9LCJCYWNrZ3JvdW5kIjp7IiRpZCI6IjE0NSIsIkNvbG9yIjp7IiRpZCI6IjE0NiIsIkEiOjI1NSwiUiI6NjgsIkciOjExNCwiQiI6MTk2fX0sIklzVmlzaWJsZSI6dHJ1ZSwiV2lkdGgiOjE4LjAsIkhlaWdodCI6MjAuMCwiQm9yZGVyU3R5bGUiOnsiJGlkIjoiMTQ3IiwiTGluZUNvbG9yIjp7IiRyZWYiOiI2MyJ9LCJMaW5lV2VpZ2h0IjowLjAsIkxpbmVUeXBlIjowLCJQYXJlbnRTdHlsZSI6eyIkcmVmIjoiNjIifX0sIlBhcmVudFN0eWxlIjp7IiRyZWYiOiI1OSJ9fSwiVGl0bGVTdHlsZSI6eyIkaWQiOiIxNDgiLCJGb250U2V0dGluZ3MiOnsiJGlkIjoiMTQ5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zNDIyOGI3LTYzZjEtNGQ1Mi1hZWUyLTc1N2ZlYWU0ZGYxOSIsIkltcG9ydElkIjpudWxsLCJUaXRsZSI6IlRyYWluaW5nIFdvcmtzaG9wcyIsIk5vdGUiOm51bGwsIkh5cGVybGluayI6bnVsbCwiSXNDaGFuZ2VkIjpmYWxzZSwiSXNOZXciOmZhbHNlfSx7IiRpZCI6IjE1NSIsIkRhdGUiOiIyMDE2LTA5LTA4VDIzOjU5OjU5Ljk5OVoiLCJTdHlsZSI6eyIkaWQiOiIxNTYiLCJTaGFwZSI6MiwiQ29ubmVjdG9yTWFyZ2luIjp7IiRyZWYiOiI1NCJ9LCJDb25uZWN0b3JTdHlsZSI6eyIkaWQiOiIxNTciLCJMaW5lQ29sb3IiOnsiJGlkIjoiMTU4IiwiJHR5cGUiOiJOTFJFLkNvbW1vbi5Eb20uU29saWRDb2xvckJydXNoLCBOTFJFLkNvbW1vbiIsIkNvbG9yIjp7IiRpZCI6IjE1OSIsIkEiOjEyNywiUiI6NjgsIkciOjExNCwiQiI6MTk2fX0sIkxpbmVXZWlnaHQiOjEuMCwiTGluZVR5cGUiOjAsIlBhcmVudFN0eWxlIjp7IiRyZWYiOiI1NSJ9fSwiSXNCZWxvd1RpbWViYW5kIjpmYWxzZSwiSGlkZURhdGUiOmZhbHNlLCJTaGFwZVNpemUiOjEsIlNwYWNpbmciOjEuMCwiUGFkZGluZyI6eyIkcmVmIjoiNTgifSwiU2hhcGVTdHlsZSI6eyIkaWQiOiIxNjAiLCJNYXJnaW4iOnsiJHJlZiI6IjYwIn0sIlBhZGRpbmciOnsiJHJlZiI6IjYxIn0sIkJhY2tncm91bmQiOnsiJGlkIjoiMTYxIiwiQ29sb3IiOnsiJGlkIjoiMTYyIiwiQSI6MjU1LCJSIjo2OCwiRyI6MTE0LCJCIjoxOTZ9fSwiSXNWaXNpYmxlIjp0cnVlLCJXaWR0aCI6MTguMCwiSGVpZ2h0IjoyMC4wLCJCb3JkZXJTdHlsZSI6eyIkaWQiOiIxNjMiLCJMaW5lQ29sb3IiOnsiJHJlZiI6IjYzIn0sIkxpbmVXZWlnaHQiOjAuMCwiTGluZVR5cGUiOjAsIlBhcmVudFN0eWxlIjp7IiRyZWYiOiI2MiJ9fSwiUGFyZW50U3R5bGUiOnsiJHJlZiI6IjU5In19LCJUaXRsZVN0eWxlIjp7IiRpZCI6IjE2NCIsIkZvbnRTZXR0aW5ncyI6eyIkaWQiOiIxNjU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iIsIkxpbmVDb2xvciI6bnVsbCwiTGluZVdlaWdodCI6MC4wLCJMaW5lVHlwZSI6MCwiUGFyZW50U3R5bGUiOm51bGx9LCJQYXJlbnRTdHlsZSI6eyIkcmVmIjoiNjUifX0sIkRhdGVTdHlsZSI6eyIkaWQiOiIxNjciLCJGb250U2V0dGluZ3MiOnsiJGlkIjoiMTY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5IiwiTGluZUNvbG9yIjpudWxsLCJMaW5lV2VpZ2h0IjowLjAsIkxpbmVUeXBlIjowLCJQYXJlbnRTdHlsZSI6bnVsbH0sIlBhcmVudFN0eWxlIjp7IiRyZWYiOiI3MiJ9fSwiRGF0ZUZvcm1hdCI6eyIkcmVmIjoiNzkifSwiSXNWaXNpYmxlIjp0cnVlLCJQYXJlbnRTdHlsZSI6eyIkcmVmIjoiNTMifX0sIlBvc2l0aW9uIjp7IiRpZCI6IjE3MCIsIlJhdGlvIjowLjAsIklzQ3VzdG9tIjpmYWxzZX0sIklkIjoiNzJmMzg5YTktNWY3Zi00ZDhlLWE1ODgtMTM0MTAyMjE0YTg0IiwiSW1wb3J0SWQiOm51bGwsIlRpdGxlIjoiVGVjaG5pY2FsIEFzc2lzdGFuY2UiLCJOb3RlIjpudWxsLCJIeXBlcmxpbmsiOm51bGwsIklzQ2hhbmdlZCI6ZmFsc2UsIklzTmV3IjpmYWxzZX1dLCJUYXNrcyI6W3siJGlkIjoiMTcxIiwiR3JvdXBOYW1lIjpudWxsLCJTdGFydERhdGUiOiIyMDE1LTEwLTE5VDAwOjAwOjAwWiIsIkVuZERhdGUiOiIyMDE1LTExLTEyVDIzOjU5OjU5Ljk5OVoiLCJQZXJjZW50YWdlQ29tcGxldGUiOm51bGwsIlN0eWxlIjp7IiRpZCI6IjE3MiIsIlNoYXBlIjoxLCJTaGFwZVRoaWNrbmVzcyI6MSwiRHVyYXRpb25Gb3JtYXQiOjAsIkluY2x1ZGVOb25Xb3JraW5nRGF5c0luRHVyYXRpb24iOnRydWUsIlBlcmNlbnRhZ2VDb21wbGV0ZVN0eWxlIjp7IiRpZCI6IjE3MyIsIkZvbnRTZXR0aW5ncyI6eyIkaWQiOiIxNz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xNzUiLCJMaW5lQ29sb3IiOm51bGwsIkxpbmVXZWlnaHQiOjAuMCwiTGluZVR5cGUiOjAsIlBhcmVudFN0eWxlIjpudWxsfSwiUGFyZW50U3R5bGUiOnsiJHJlZiI6IjgxIn19LCJEdXJhdGlvblN0eWxlIjp7IiRpZCI6IjE3NiIsIkZvbnRTZXR0aW5ncyI6eyIkaWQiOiIxNz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xNzgiLCJMaW5lQ29sb3IiOm51bGwsIkxpbmVXZWlnaHQiOjAuMCwiTGluZVR5cGUiOjAsIlBhcmVudFN0eWxlIjpudWxsfSwiUGFyZW50U3R5bGUiOnsiJHJlZiI6Ijg4In19LCJIb3Jpem9udGFsQ29ubmVjdG9yU3R5bGUiOnsiJGlkIjoiMTc5IiwiTGluZUNvbG9yIjp7IiRyZWYiOiI5NiJ9LCJMaW5lV2VpZ2h0IjoxLjAsIkxpbmVUeXBlIjowLCJQYXJlbnRTdHlsZSI6eyIkcmVmIjoiOTUifX0sIlZlcnRpY2FsQ29ubmVjdG9yU3R5bGUiOnsiJGlkIjoiMTgw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TgxIiwiTWFyZ2luIjp7IiRyZWYiOiIxMDIifSwiUGFkZGluZyI6eyIkcmVmIjoiMTAzIn0sIkJhY2tncm91bmQiOnsiJGlkIjoiMTgyIiwiQ29sb3IiOnsiJGlkIjoiMTgzIiwiQSI6MjU1LCJSIjoyMzcsIkciOjEyNSwiQiI6NDl9fSwiSXNWaXNpYmxlIjp0cnVlLCJXaWR0aCI6MC4wLCJIZWlnaHQiOjE2LjAsIkJvcmRlclN0eWxlIjp7IiRpZCI6IjE4NCIsIkxpbmVDb2xvciI6eyIkcmVmIjoiMTA1In0sIkxpbmVXZWlnaHQiOjAuMCwiTGluZVR5cGUiOjAsIlBhcmVudFN0eWxlIjp7IiRyZWYiOiIxMDQifX0sIlBhcmVudFN0eWxlIjp7IiRyZWYiOiIxMDEifX0sIlRpdGxlU3R5bGUiOnsiJGlkIjoiMTg1IiwiRm9udFNldHRpbmdzIjp7IiRpZCI6IjE4NiIsIkZvbnRTaXplIjoxMSwiRm9udE5hbWUiOiJDYWxpYnJpIiwiSXNCb2xkIjp0cnVlLCJJc0l0YWxpYyI6ZmFsc2UsIklzVW5kZXJsaW5lZCI6ZmFsc2UsIlBhcmVudFN0eWxlIjp7IiRyZWYiOiIxMDgifX0sIkF1dG9TaXplIjoyLCJGb3JlZ3JvdW5kIjp7IiRyZWYiOiIxMDkifSwiTWF4V2lkdGgiOjEyO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xODciLCJMaW5lQ29sb3IiOm51bGwsIkxpbmVXZWlnaHQiOjAuMCwiTGluZVR5cGUiOjAsIlBhcmVudFN0eWxlIjpudWxsfSwiUGFyZW50U3R5bGUiOnsiJHJlZiI6IjEwNyJ9fSwiRGF0ZVN0eWxlIjp7IiRpZCI6IjE4OCIsIkZvbnRTZXR0aW5ncyI6eyIkaWQiOiIxOD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E5MCIsIkxpbmVDb2xvciI6bnVsbCwiTGluZVdlaWdodCI6MC4wLCJMaW5lVHlwZSI6MCwiUGFyZW50U3R5bGUiOm51bGx9LCJQYXJlbnRTdHlsZSI6eyIkcmVmIjoiMTE0In19LCJEYXRlRm9ybWF0Ijp7IiRyZWYiOiIxMjEifSwiSXNWaXNpYmxlIjp0cnVlLCJQYXJlbnRTdHlsZSI6eyIkcmVmIjoiODAifX0sIkluZGV4IjoxLCJJZCI6ImJhN2YyZDYyLTkxMDctNGM1ZC05MzE2LTNjYmMwNDU1ZmE4YyIsIkltcG9ydElkIjpudWxsLCJUaXRsZSI6IkluaXRpYWwgcmVzZWFyY2ggXHJhbmQgbGVhcm5pbmciLCJOb3RlIjpudWxsLCJIeXBlcmxpbmsiOm51bGwsIklzQ2hhbmdlZCI6ZmFsc2UsIklzTmV3IjpmYWxzZX0seyIkaWQiOiIxOTEiLCJHcm91cE5hbWUiOm51bGwsIlN0YXJ0RGF0ZSI6IjIwMTUtMTAtMjNUMDA6MDA6MDBaIiwiRW5kRGF0ZSI6IjIwMTYtMDItMDhUMjM6NTk6NTkuOTk5WiIsIlBlcmNlbnRhZ2VDb21wbGV0ZSI6bnVsbCwiU3R5bGUiOnsiJGlkIjoiMTkyIiwiU2hhcGUiOjEsIlNoYXBlVGhpY2tuZXNzIjoxLCJEdXJhdGlvbkZvcm1hdCI6MCwiSW5jbHVkZU5vbldvcmtpbmdEYXlzSW5EdXJhdGlvbiI6dHJ1ZSwiUGVyY2VudGFnZUNvbXBsZXRlU3R5bGUiOnsiJGlkIjoiMTkzIiwiRm9udFNldHRpbmdzIjp7IiRpZCI6IjE5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E5NSIsIkxpbmVDb2xvciI6bnVsbCwiTGluZVdlaWdodCI6MC4wLCJMaW5lVHlwZSI6MCwiUGFyZW50U3R5bGUiOm51bGx9LCJQYXJlbnRTdHlsZSI6eyIkcmVmIjoiODEifX0sIkR1cmF0aW9uU3R5bGUiOnsiJGlkIjoiMTk2IiwiRm9udFNldHRpbmdzIjp7IiRpZCI6IjE5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E5OCIsIkxpbmVDb2xvciI6bnVsbCwiTGluZVdlaWdodCI6MC4wLCJMaW5lVHlwZSI6MCwiUGFyZW50U3R5bGUiOm51bGx9LCJQYXJlbnRTdHlsZSI6eyIkcmVmIjoiODgifX0sIkhvcml6b250YWxDb25uZWN0b3JTdHlsZSI6eyIkaWQiOiIxOTkiLCJMaW5lQ29sb3IiOnsiJHJlZiI6Ijk2In0sIkxpbmVXZWlnaHQiOjEuMCwiTGluZVR5cGUiOjAsIlBhcmVudFN0eWxlIjp7IiRyZWYiOiI5NSJ9fSwiVmVydGljYWxDb25uZWN0b3JTdHlsZSI6eyIkaWQiOiIyMDA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yMDEiLCJNYXJnaW4iOnsiJHJlZiI6IjEwMiJ9LCJQYWRkaW5nIjp7IiRyZWYiOiIxMDMifSwiQmFja2dyb3VuZCI6eyIkaWQiOiIyMDIiLCJDb2xvciI6eyIkaWQiOiIyMDMiLCJBIjoyNTUsIlIiOjIzNywiRyI6MTI1LCJCIjo0OX19LCJJc1Zpc2libGUiOnRydWUsIldpZHRoIjowLjAsIkhlaWdodCI6MTYuMCwiQm9yZGVyU3R5bGUiOnsiJGlkIjoiMjA0IiwiTGluZUNvbG9yIjp7IiRyZWYiOiIxMDUifSwiTGluZVdlaWdodCI6MC4wLCJMaW5lVHlwZSI6MCwiUGFyZW50U3R5bGUiOnsiJHJlZiI6IjEwNCJ9fSwiUGFyZW50U3R5bGUiOnsiJHJlZiI6IjEwMSJ9fSwiVGl0bGVTdHlsZSI6eyIkaWQiOiIyMDUiLCJGb250U2V0dGluZ3MiOnsiJGlkIjoiMjA2IiwiRm9udFNpemUiOjExLCJGb250TmFtZSI6IkNhbGlicmkiLCJJc0JvbGQiOnRydWUsIklzSXRhbGljIjpmYWxzZSwiSXNVbmRlcmxpbmVkIjpmYWxzZSwiUGFyZW50U3R5bGUiOnsiJHJlZiI6IjEwOCJ9fSwiQXV0b1NpemUiOjIsIkZvcmVncm91bmQiOnsiJHJlZiI6IjEwOSJ9LCJNYXhXaWR0aCI6MzMy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wNyIsIkxpbmVDb2xvciI6bnVsbCwiTGluZVdlaWdodCI6MC4wLCJMaW5lVHlwZSI6MCwiUGFyZW50U3R5bGUiOm51bGx9LCJQYXJlbnRTdHlsZSI6eyIkcmVmIjoiMTA3In19LCJEYXRlU3R5bGUiOnsiJGlkIjoiMjA4IiwiRm9udFNldHRpbmdzIjp7IiRpZCI6IjIw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EwIiwiTGluZUNvbG9yIjpudWxsLCJMaW5lV2VpZ2h0IjowLjAsIkxpbmVUeXBlIjowLCJQYXJlbnRTdHlsZSI6bnVsbH0sIlBhcmVudFN0eWxlIjp7IiRyZWYiOiIxMTQifX0sIkRhdGVGb3JtYXQiOnsiJHJlZiI6IjEyMSJ9LCJJc1Zpc2libGUiOnRydWUsIlBhcmVudFN0eWxlIjp7IiRyZWYiOiI4MCJ9fSwiSW5kZXgiOjIsIklkIjoiNmJlMDBkYjQtNTZmZS00M2Q3LWJhNjctMWMxYzVlYTdhNGM0IiwiSW1wb3J0SWQiOm51bGwsIlRpdGxlIjoiSW50ZXJuYWwgcmV2aWV3IGFuZCBccnVuZGVyc3RhbmRpbmcgb2YgXHJNaW5vcml0eSBDREUgY2hhbGxlbmdlcyBhbmQgbmVlZHMiLCJOb3RlIjpudWxsLCJIeXBlcmxpbmsiOm51bGwsIklzQ2hhbmdlZCI6ZmFsc2UsIklzTmV3IjpmYWxzZX0seyIkaWQiOiIyMTEiLCJHcm91cE5hbWUiOm51bGwsIlN0YXJ0RGF0ZSI6IjIwMTYtMDItMjhUMDA6MDA6MDBaIiwiRW5kRGF0ZSI6IjIwMTYtMDQtMTVUMjM6NTk6NTkuOTk5WiIsIlBlcmNlbnRhZ2VDb21wbGV0ZSI6bnVsbCwiU3R5bGUiOnsiJGlkIjoiMjEyIiwiU2hhcGUiOjEsIlNoYXBlVGhpY2tuZXNzIjoxLCJEdXJhdGlvbkZvcm1hdCI6MCwiSW5jbHVkZU5vbldvcmtpbmdEYXlzSW5EdXJhdGlvbiI6dHJ1ZSwiUGVyY2VudGFnZUNvbXBsZXRlU3R5bGUiOnsiJGlkIjoiMjEzIiwiRm9udFNldHRpbmdzIjp7IiRpZCI6IjIx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xNSIsIkxpbmVDb2xvciI6bnVsbCwiTGluZVdlaWdodCI6MC4wLCJMaW5lVHlwZSI6MCwiUGFyZW50U3R5bGUiOm51bGx9LCJQYXJlbnRTdHlsZSI6eyIkcmVmIjoiODEifX0sIkR1cmF0aW9uU3R5bGUiOnsiJGlkIjoiMjE2IiwiRm9udFNldHRpbmdzIjp7IiRpZCI6IjIx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xOCIsIkxpbmVDb2xvciI6bnVsbCwiTGluZVdlaWdodCI6MC4wLCJMaW5lVHlwZSI6MCwiUGFyZW50U3R5bGUiOm51bGx9LCJQYXJlbnRTdHlsZSI6eyIkcmVmIjoiODgifX0sIkhvcml6b250YWxDb25uZWN0b3JTdHlsZSI6eyIkaWQiOiIyMTkiLCJMaW5lQ29sb3IiOnsiJHJlZiI6Ijk2In0sIkxpbmVXZWlnaHQiOjEuMCwiTGluZVR5cGUiOjAsIlBhcmVudFN0eWxlIjp7IiRyZWYiOiI5NSJ9fSwiVmVydGljYWxDb25uZWN0b3JTdHlsZSI6eyIkaWQiOiIyMjA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yMjEiLCJNYXJnaW4iOnsiJHJlZiI6IjEwMiJ9LCJQYWRkaW5nIjp7IiRyZWYiOiIxMDMifSwiQmFja2dyb3VuZCI6eyIkaWQiOiIyMjIiLCJDb2xvciI6eyIkaWQiOiIyMjMiLCJBIjoyNTUsIlIiOjkxLCJHIjoxNTUsIkIiOjIxM319LCJJc1Zpc2libGUiOnRydWUsIldpZHRoIjowLjAsIkhlaWdodCI6MTYuMCwiQm9yZGVyU3R5bGUiOnsiJGlkIjoiMjI0IiwiTGluZUNvbG9yIjp7IiRyZWYiOiIxMDUifSwiTGluZVdlaWdodCI6MC4wLCJMaW5lVHlwZSI6MCwiUGFyZW50U3R5bGUiOnsiJHJlZiI6IjEwNCJ9fSwiUGFyZW50U3R5bGUiOnsiJHJlZiI6IjEwMSJ9fSwiVGl0bGVTdHlsZSI6eyIkaWQiOiIyMjUiLCJGb250U2V0dGluZ3MiOnsiJGlkIjoiMjI2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yNyIsIkxpbmVDb2xvciI6bnVsbCwiTGluZVdlaWdodCI6MC4wLCJMaW5lVHlwZSI6MCwiUGFyZW50U3R5bGUiOm51bGx9LCJQYXJlbnRTdHlsZSI6eyIkcmVmIjoiMTA3In19LCJEYXRlU3R5bGUiOnsiJGlkIjoiMjI4IiwiRm9udFNldHRpbmdzIjp7IiRpZCI6IjIy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MwIiwiTGluZUNvbG9yIjpudWxsLCJMaW5lV2VpZ2h0IjowLjAsIkxpbmVUeXBlIjowLCJQYXJlbnRTdHlsZSI6bnVsbH0sIlBhcmVudFN0eWxlIjp7IiRyZWYiOiIxMTQifX0sIkRhdGVGb3JtYXQiOnsiJHJlZiI6IjEyMSJ9LCJJc1Zpc2libGUiOnRydWUsIlBhcmVudFN0eWxlIjp7IiRyZWYiOiI4MCJ9fSwiSW5kZXgiOjMsIklkIjoiOTM4N2I1NGItY2FlZS00OTk4LTkzY2UtMmZiNzg5MGZlOTdjIiwiSW1wb3J0SWQiOm51bGwsIlRpdGxlIjoiTWlub3JpdHkgQ0RFcyBhcHBseSBhbmQgTkNJRiBkaXNidXJzZXMgdHJhdmVsIHNjaG9sYXJzaGlwcyIsIk5vdGUiOm51bGwsIkh5cGVybGluayI6bnVsbCwiSXNDaGFuZ2VkIjpmYWxzZSwiSXNOZXciOmZhbHNlfSx7IiRpZCI6IjIzMSIsIkdyb3VwTmFtZSI6bnVsbCwiU3RhcnREYXRlIjoiMjAxNi0wNS0yNlQwMDowMDowMFoiLCJFbmREYXRlIjoiMjAxNi0wNy0yMVQyMzo1OTo1OS45OTlaIiwiUGVyY2VudGFnZUNvbXBsZXRlIjpudWxsLCJTdHlsZSI6eyIkaWQiOiIyMzIiLCJTaGFwZSI6MSwiU2hhcGVUaGlja25lc3MiOjEsIkR1cmF0aW9uRm9ybWF0IjowLCJJbmNsdWRlTm9uV29ya2luZ0RheXNJbkR1cmF0aW9uIjp0cnVlLCJQZXJjZW50YWdlQ29tcGxldGVTdHlsZSI6eyIkaWQiOiIyMzMiLCJGb250U2V0dGluZ3MiOnsiJGlkIjoiMjM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M1IiwiTGluZUNvbG9yIjpudWxsLCJMaW5lV2VpZ2h0IjowLjAsIkxpbmVUeXBlIjowLCJQYXJlbnRTdHlsZSI6bnVsbH0sIlBhcmVudFN0eWxlIjp7IiRyZWYiOiI4MSJ9fSwiRHVyYXRpb25TdHlsZSI6eyIkaWQiOiIyMzYiLCJGb250U2V0dGluZ3MiOnsiJGlkIjoiMjM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M4IiwiTGluZUNvbG9yIjpudWxsLCJMaW5lV2VpZ2h0IjowLjAsIkxpbmVUeXBlIjowLCJQYXJlbnRTdHlsZSI6bnVsbH0sIlBhcmVudFN0eWxlIjp7IiRyZWYiOiI4OCJ9fSwiSG9yaXpvbnRhbENvbm5lY3RvclN0eWxlIjp7IiRpZCI6IjIzOSIsIkxpbmVDb2xvciI6eyIkcmVmIjoiOTYifSwiTGluZVdlaWdodCI6MS4wLCJMaW5lVHlwZSI6MCwiUGFyZW50U3R5bGUiOnsiJHJlZiI6Ijk1In19LCJWZXJ0aWNhbENvbm5lY3RvclN0eWxlIjp7IiRpZCI6IjI0MC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I0MSIsIk1hcmdpbiI6eyIkcmVmIjoiMTAyIn0sIlBhZGRpbmciOnsiJHJlZiI6IjEwMyJ9LCJCYWNrZ3JvdW5kIjp7IiRpZCI6IjI0MiIsIkNvbG9yIjp7IiRpZCI6IjI0MyIsIkEiOjI1NSwiUiI6NjgsIkciOjExNCwiQiI6MTk2fX0sIklzVmlzaWJsZSI6dHJ1ZSwiV2lkdGgiOjAuMCwiSGVpZ2h0IjoxNi4wLCJCb3JkZXJTdHlsZSI6eyIkaWQiOiIyNDQiLCJMaW5lQ29sb3IiOnsiJHJlZiI6IjEwNSJ9LCJMaW5lV2VpZ2h0IjowLjAsIkxpbmVUeXBlIjowLCJQYXJlbnRTdHlsZSI6eyIkcmVmIjoiMTA0In19LCJQYXJlbnRTdHlsZSI6eyIkcmVmIjoiMTAxIn19LCJUaXRsZVN0eWxlIjp7IiRpZCI6IjI0NSIsIkZvbnRTZXR0aW5ncyI6eyIkaWQiOiIyNDY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Q3IiwiTGluZUNvbG9yIjpudWxsLCJMaW5lV2VpZ2h0IjowLjAsIkxpbmVUeXBlIjowLCJQYXJlbnRTdHlsZSI6bnVsbH0sIlBhcmVudFN0eWxlIjp7IiRyZWYiOiIxMDcifX0sIkRhdGVTdHlsZSI6eyIkaWQiOiIyNDgiLCJGb250U2V0dGluZ3MiOnsiJGlkIjoiMjQ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TAiLCJMaW5lQ29sb3IiOm51bGwsIkxpbmVXZWlnaHQiOjAuMCwiTGluZVR5cGUiOjAsIlBhcmVudFN0eWxlIjpudWxsfSwiUGFyZW50U3R5bGUiOnsiJHJlZiI6IjExNCJ9fSwiRGF0ZUZvcm1hdCI6eyIkcmVmIjoiMTIxIn0sIklzVmlzaWJsZSI6dHJ1ZSwiUGFyZW50U3R5bGUiOnsiJHJlZiI6IjgwIn19LCJJbmRleCI6NCwiSWQiOiJlOTY3ODc1NS0zM2U5LTRiMjYtYWVlNy01ZDdmZjZhNWRmYmYiLCJJbXBvcnRJZCI6bnVsbCwiVGl0bGUiOiJEaXN0cmlidXRlIGFuZCBnYXRoZXIgY29sbGVjdGVkIENhcGFjaXR5IFNlbGYtQXNzZXNzbWVudCBTdXJ2ZXlzIGZyb20gTWlub3JpdHkgQ0RFcyB0byBpbmZvcm0gdHJhaW5pbmcgcHJvZ3JhbSIsIk5vdGUiOm51bGwsIkh5cGVybGluayI6bnVsbCwiSXNDaGFuZ2VkIjpmYWxzZSwiSXNOZXciOmZhbHNlfSx7IiRpZCI6IjI1MSIsIkdyb3VwTmFtZSI6bnVsbCwiU3RhcnREYXRlIjoiMjAxNi0wNS0wMVQwMDowMDowMFoiLCJFbmREYXRlIjoiMjAxNi0wNi0zMFQyMzo1OTo1OS45OTlaIiwiUGVyY2VudGFnZUNvbXBsZXRlIjpudWxsLCJTdHlsZSI6eyIkaWQiOiIyNTIiLCJTaGFwZSI6MSwiU2hhcGVUaGlja25lc3MiOjEsIkR1cmF0aW9uRm9ybWF0IjowLCJJbmNsdWRlTm9uV29ya2luZ0RheXNJbkR1cmF0aW9uIjp0cnVlLCJQZXJjZW50YWdlQ29tcGxldGVTdHlsZSI6eyIkaWQiOiIyNTMiLCJGb250U2V0dGluZ3MiOnsiJGlkIjoiMjU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U1IiwiTGluZUNvbG9yIjpudWxsLCJMaW5lV2VpZ2h0IjowLjAsIkxpbmVUeXBlIjowLCJQYXJlbnRTdHlsZSI6bnVsbH0sIlBhcmVudFN0eWxlIjp7IiRyZWYiOiI4MSJ9fSwiRHVyYXRpb25TdHlsZSI6eyIkaWQiOiIyNTYiLCJGb250U2V0dGluZ3MiOnsiJGlkIjoiMjU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U4IiwiTGluZUNvbG9yIjpudWxsLCJMaW5lV2VpZ2h0IjowLjAsIkxpbmVUeXBlIjowLCJQYXJlbnRTdHlsZSI6bnVsbH0sIlBhcmVudFN0eWxlIjp7IiRyZWYiOiI4OCJ9fSwiSG9yaXpvbnRhbENvbm5lY3RvclN0eWxlIjp7IiRpZCI6IjI1OSIsIkxpbmVDb2xvciI6eyIkcmVmIjoiOTYifSwiTGluZVdlaWdodCI6MS4wLCJMaW5lVHlwZSI6MCwiUGFyZW50U3R5bGUiOnsiJHJlZiI6Ijk1In19LCJWZXJ0aWNhbENvbm5lY3RvclN0eWxlIjp7IiRpZCI6IjI2MC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I2MSIsIk1hcmdpbiI6eyIkcmVmIjoiMTAyIn0sIlBhZGRpbmciOnsiJHJlZiI6IjEwMyJ9LCJCYWNrZ3JvdW5kIjp7IiRpZCI6IjI2MiIsIkNvbG9yIjp7IiRpZCI6IjI2MyIsIkEiOjI1NSwiUiI6MjM3LCJHIjoxMjUsIkIiOjQ5fX0sIklzVmlzaWJsZSI6dHJ1ZSwiV2lkdGgiOjAuMCwiSGVpZ2h0IjoxNi4wLCJCb3JkZXJTdHlsZSI6eyIkaWQiOiIyNjQiLCJMaW5lQ29sb3IiOnsiJHJlZiI6IjEwNSJ9LCJMaW5lV2VpZ2h0IjowLjAsIkxpbmVUeXBlIjowLCJQYXJlbnRTdHlsZSI6eyIkcmVmIjoiMTA0In19LCJQYXJlbnRTdHlsZSI6eyIkcmVmIjoiMTAxIn19LCJUaXRsZVN0eWxlIjp7IiRpZCI6IjI2NSIsIkZvbnRTZXR0aW5ncyI6eyIkaWQiOiIyNjY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Y3IiwiTGluZUNvbG9yIjpudWxsLCJMaW5lV2VpZ2h0IjowLjAsIkxpbmVUeXBlIjowLCJQYXJlbnRTdHlsZSI6bnVsbH0sIlBhcmVudFN0eWxlIjp7IiRyZWYiOiIxMDcifX0sIkRhdGVTdHlsZSI6eyIkaWQiOiIyNjgiLCJGb250U2V0dGluZ3MiOnsiJGlkIjoiMjY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zAiLCJMaW5lQ29sb3IiOm51bGwsIkxpbmVXZWlnaHQiOjAuMCwiTGluZVR5cGUiOjAsIlBhcmVudFN0eWxlIjpudWxsfSwiUGFyZW50U3R5bGUiOnsiJHJlZiI6IjExNCJ9fSwiRGF0ZUZvcm1hdCI6eyIkcmVmIjoiMTIxIn0sIklzVmlzaWJsZSI6dHJ1ZSwiUGFyZW50U3R5bGUiOnsiJHJlZiI6IjgwIn19LCJJbmRleCI6NSwiSWQiOiIyMDhjZTg0Mi05ZDAwLTQwY2MtOTc2MC04OWQyNTA0OWQ1ODgiLCJJbXBvcnRJZCI6bnVsbCwiVGl0bGUiOiJSZXZpZXcgY29tcGxldGVkIHN1cnZleXMgYW5kIGludGVncmF0ZSBmaW5kaW5ncyBpbnRvIHRyYWluaW5nIHdvcmtzaG9wIG1hdGVyaWFscyIsIk5vdGUiOm51bGwsIkh5cGVybGluayI6bnVsbCwiSXNDaGFuZ2VkIjpmYWxzZSwiSXNOZXciOmZhbHNlfSx7IiRpZCI6IjI3MSIsIkdyb3VwTmFtZSI6bnVsbCwiU3RhcnREYXRlIjoiMjAxNi0wNy0wN1QwMDowMDowMFoiLCJFbmREYXRlIjoiMjAxNi0wOS0wN1QyMzo1OTo1OS45OTlaIiwiUGVyY2VudGFnZUNvbXBsZXRlIjpudWxsLCJTdHlsZSI6eyIkaWQiOiIyNzIiLCJTaGFwZSI6MSwiU2hhcGVUaGlja25lc3MiOjEsIkR1cmF0aW9uRm9ybWF0IjowLCJJbmNsdWRlTm9uV29ya2luZ0RheXNJbkR1cmF0aW9uIjp0cnVlLCJQZXJjZW50YWdlQ29tcGxldGVTdHlsZSI6eyIkaWQiOiIyNzMiLCJGb250U2V0dGluZ3MiOnsiJGlkIjoiMjc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1IiwiTGluZUNvbG9yIjpudWxsLCJMaW5lV2VpZ2h0IjowLjAsIkxpbmVUeXBlIjowLCJQYXJlbnRTdHlsZSI6bnVsbH0sIlBhcmVudFN0eWxlIjp7IiRyZWYiOiI4MSJ9fSwiRHVyYXRpb25TdHlsZSI6eyIkaWQiOiIyNzYiLCJGb250U2V0dGluZ3MiOnsiJGlkIjoiMjc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c4IiwiTGluZUNvbG9yIjpudWxsLCJMaW5lV2VpZ2h0IjowLjAsIkxpbmVUeXBlIjowLCJQYXJlbnRTdHlsZSI6bnVsbH0sIlBhcmVudFN0eWxlIjp7IiRyZWYiOiI4OCJ9fSwiSG9yaXpvbnRhbENvbm5lY3RvclN0eWxlIjp7IiRpZCI6IjI3OSIsIkxpbmVDb2xvciI6eyIkcmVmIjoiOTYifSwiTGluZVdlaWdodCI6MS4wLCJMaW5lVHlwZSI6MCwiUGFyZW50U3R5bGUiOnsiJHJlZiI6Ijk1In19LCJWZXJ0aWNhbENvbm5lY3RvclN0eWxlIjp7IiRpZCI6IjI4MC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I4MSIsIk1hcmdpbiI6eyIkcmVmIjoiMTAyIn0sIlBhZGRpbmciOnsiJHJlZiI6IjEwMyJ9LCJCYWNrZ3JvdW5kIjp7IiRpZCI6IjI4MiIsIkNvbG9yIjp7IiRpZCI6IjI4MyIsIkEiOjI1NSwiUiI6NjgsIkciOjExNCwiQiI6MTk2fX0sIklzVmlzaWJsZSI6dHJ1ZSwiV2lkdGgiOjAuMCwiSGVpZ2h0IjoxNi4wLCJCb3JkZXJTdHlsZSI6eyIkaWQiOiIyODQiLCJMaW5lQ29sb3IiOnsiJHJlZiI6IjEwNSJ9LCJMaW5lV2VpZ2h0IjowLjAsIkxpbmVUeXBlIjowLCJQYXJlbnRTdHlsZSI6eyIkcmVmIjoiMTA0In19LCJQYXJlbnRTdHlsZSI6eyIkcmVmIjoiMTAxIn19LCJUaXRsZVN0eWxlIjp7IiRpZCI6IjI4NSIsIkZvbnRTZXR0aW5ncyI6eyIkaWQiOiIyODY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g3IiwiTGluZUNvbG9yIjpudWxsLCJMaW5lV2VpZ2h0IjowLjAsIkxpbmVUeXBlIjowLCJQYXJlbnRTdHlsZSI6bnVsbH0sIlBhcmVudFN0eWxlIjp7IiRyZWYiOiIxMDcifX0sIkRhdGVTdHlsZSI6eyIkaWQiOiIyODgiLCJGb250U2V0dGluZ3MiOnsiJGlkIjoiMjg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OTAiLCJMaW5lQ29sb3IiOm51bGwsIkxpbmVXZWlnaHQiOjAuMCwiTGluZVR5cGUiOjAsIlBhcmVudFN0eWxlIjpudWxsfSwiUGFyZW50U3R5bGUiOnsiJHJlZiI6IjExNCJ9fSwiRGF0ZUZvcm1hdCI6eyIkcmVmIjoiMTIxIn0sIklzVmlzaWJsZSI6dHJ1ZSwiUGFyZW50U3R5bGUiOnsiJHJlZiI6IjgwIn19LCJJbmRleCI6NiwiSWQiOiJkZTRjMDU0Yy00M2VlLTQ0NjktOWQyZi04M2FmMDY0M2JmZTUiLCJJbXBvcnRJZCI6bnVsbCwiVGl0bGUiOiJIb3N0IGdyb3VwIHRyYWluaW5nIHdvcmtzaG9wcyBmb3IgTWlub3JpdHkgQ0RFcyIsIk5vdGUiOm51bGwsIkh5cGVybGluayI6bnVsbCwiSXNDaGFuZ2VkIjpmYWxzZSwiSXNOZXciOmZhbHNlfSx7IiRpZCI6IjI5MSIsIkdyb3VwTmFtZSI6bnVsbCwiU3RhcnREYXRlIjoiMjAxNi0wNy0wMVQwMDowMDowMFoiLCJFbmREYXRlIjoiMjAxNi0wOS0yMVQyMzo1OTo1OS45OTlaIiwiUGVyY2VudGFnZUNvbXBsZXRlIjpudWxsLCJTdHlsZSI6eyIkaWQiOiIyOTIiLCJTaGFwZSI6MSwiU2hhcGVUaGlja25lc3MiOjEsIkR1cmF0aW9uRm9ybWF0IjowLCJJbmNsdWRlTm9uV29ya2luZ0RheXNJbkR1cmF0aW9uIjp0cnVlLCJQZXJjZW50YWdlQ29tcGxldGVTdHlsZSI6eyIkaWQiOiIyOTMiLCJGb250U2V0dGluZ3MiOnsiJGlkIjoiMjk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k1IiwiTGluZUNvbG9yIjpudWxsLCJMaW5lV2VpZ2h0IjowLjAsIkxpbmVUeXBlIjowLCJQYXJlbnRTdHlsZSI6bnVsbH0sIlBhcmVudFN0eWxlIjp7IiRyZWYiOiI4MSJ9fSwiRHVyYXRpb25TdHlsZSI6eyIkaWQiOiIyOTYiLCJGb250U2V0dGluZ3MiOnsiJGlkIjoiMjk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k4IiwiTGluZUNvbG9yIjpudWxsLCJMaW5lV2VpZ2h0IjowLjAsIkxpbmVUeXBlIjowLCJQYXJlbnRTdHlsZSI6bnVsbH0sIlBhcmVudFN0eWxlIjp7IiRyZWYiOiI4OCJ9fSwiSG9yaXpvbnRhbENvbm5lY3RvclN0eWxlIjp7IiRpZCI6IjI5OSIsIkxpbmVDb2xvciI6eyIkcmVmIjoiOTYifSwiTGluZVdlaWdodCI6MS4wLCJMaW5lVHlwZSI6MCwiUGFyZW50U3R5bGUiOnsiJHJlZiI6Ijk1In19LCJWZXJ0aWNhbENvbm5lY3RvclN0eWxlIjp7IiRpZCI6IjMwMC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MwMSIsIk1hcmdpbiI6eyIkcmVmIjoiMTAyIn0sIlBhZGRpbmciOnsiJHJlZiI6IjEwMyJ9LCJCYWNrZ3JvdW5kIjp7IiRpZCI6IjMwMiIsIkNvbG9yIjp7IiRpZCI6IjMwMyIsIkEiOjI1NSwiUiI6OTEsIkciOjE1NSwiQiI6MjEzfX0sIklzVmlzaWJsZSI6dHJ1ZSwiV2lkdGgiOjAuMCwiSGVpZ2h0IjoxNi4wLCJCb3JkZXJTdHlsZSI6eyIkaWQiOiIzMDQiLCJMaW5lQ29sb3IiOnsiJHJlZiI6IjEwNSJ9LCJMaW5lV2VpZ2h0IjowLjAsIkxpbmVUeXBlIjowLCJQYXJlbnRTdHlsZSI6eyIkcmVmIjoiMTA0In19LCJQYXJlbnRTdHlsZSI6eyIkcmVmIjoiMTAxIn19LCJUaXRsZVN0eWxlIjp7IiRpZCI6IjMwNSIsIkZvbnRTZXR0aW5ncyI6eyIkaWQiOiIzMDY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A3IiwiTGluZUNvbG9yIjpudWxsLCJMaW5lV2VpZ2h0IjowLjAsIkxpbmVUeXBlIjowLCJQYXJlbnRTdHlsZSI6bnVsbH0sIlBhcmVudFN0eWxlIjp7IiRyZWYiOiIxMDcifX0sIkRhdGVTdHlsZSI6eyIkaWQiOiIzMDgiLCJGb250U2V0dGluZ3MiOnsiJGlkIjoiMzA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TAiLCJMaW5lQ29sb3IiOm51bGwsIkxpbmVXZWlnaHQiOjAuMCwiTGluZVR5cGUiOjAsIlBhcmVudFN0eWxlIjpudWxsfSwiUGFyZW50U3R5bGUiOnsiJHJlZiI6IjExNCJ9fSwiRGF0ZUZvcm1hdCI6eyIkcmVmIjoiMTIxIn0sIklzVmlzaWJsZSI6dHJ1ZSwiUGFyZW50U3R5bGUiOnsiJHJlZiI6IjgwIn19LCJJbmRleCI6NywiSWQiOiI0MzgwN2U0Yy1hNmM3LTRlYTAtOTE1My02Njk1ZjFhNmNhNzAiLCJJbXBvcnRJZCI6bnVsbCwiVGl0bGUiOiJUcmFpbmluZyBtYXRlcmlhbHMgd2lsbCBiZWNvbWUgYXZhaWxhYmxlIGVsZWN0cm9uaWNhbGx5IGluIGFuIG9ubGluZSByZXNvdXJjZSBiYW5rIiwiTm90ZSI6bnVsbCwiSHlwZXJsaW5rIjpudWxsLCJJc0NoYW5nZWQiOmZhbHNlLCJJc05ldyI6ZmFsc2V9LHsiJGlkIjoiMzExIiwiR3JvdXBOYW1lIjpudWxsLCJTdGFydERhdGUiOiIyMDE2LTA5LTA4VDAwOjAwOjAwWiIsIkVuZERhdGUiOiIyMDE3LTAzLTA2VDIzOjU5OjU5Ljk5OVoiLCJQZXJjZW50YWdlQ29tcGxldGUiOm51bGwsIlN0eWxlIjp7IiRpZCI6IjMxMiIsIlNoYXBlIjoxLCJTaGFwZVRoaWNrbmVzcyI6MSwiRHVyYXRpb25Gb3JtYXQiOjAsIkluY2x1ZGVOb25Xb3JraW5nRGF5c0luRHVyYXRpb24iOnRydWUsIlBlcmNlbnRhZ2VDb21wbGV0ZVN0eWxlIjp7IiRpZCI6IjMxMyIsIkZvbnRTZXR0aW5ncyI6eyIkaWQiOiIzMT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TUiLCJMaW5lQ29sb3IiOm51bGwsIkxpbmVXZWlnaHQiOjAuMCwiTGluZVR5cGUiOjAsIlBhcmVudFN0eWxlIjpudWxsfSwiUGFyZW50U3R5bGUiOnsiJHJlZiI6IjgxIn19LCJEdXJhdGlvblN0eWxlIjp7IiRpZCI6IjMxNiIsIkZvbnRTZXR0aW5ncyI6eyIkaWQiOiIzMTc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TgiLCJMaW5lQ29sb3IiOm51bGwsIkxpbmVXZWlnaHQiOjAuMCwiTGluZVR5cGUiOjAsIlBhcmVudFN0eWxlIjpudWxsfSwiUGFyZW50U3R5bGUiOnsiJHJlZiI6Ijg4In19LCJIb3Jpem9udGFsQ29ubmVjdG9yU3R5bGUiOnsiJGlkIjoiMzE5IiwiTGluZUNvbG9yIjp7IiRyZWYiOiI5NiJ9LCJMaW5lV2VpZ2h0IjoxLjAsIkxpbmVUeXBlIjowLCJQYXJlbnRTdHlsZSI6eyIkcmVmIjoiOTUifX0sIlZlcnRpY2FsQ29ubmVjdG9yU3R5bGUiOnsiJGlkIjoiMzIw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zIxIiwiTWFyZ2luIjp7IiRyZWYiOiIxMDIifSwiUGFkZGluZyI6eyIkcmVmIjoiMTAzIn0sIkJhY2tncm91bmQiOnsiJGlkIjoiMzIyIiwiQ29sb3IiOnsiJGlkIjoiMzIzIiwiQSI6MjU1LCJSIjo2OCwiRyI6MTE0LCJCIjoxOTZ9fSwiSXNWaXNpYmxlIjp0cnVlLCJXaWR0aCI6MC4wLCJIZWlnaHQiOjE2LjAsIkJvcmRlclN0eWxlIjp7IiRpZCI6IjMyNCIsIkxpbmVDb2xvciI6eyIkcmVmIjoiMTA1In0sIkxpbmVXZWlnaHQiOjAuMCwiTGluZVR5cGUiOjAsIlBhcmVudFN0eWxlIjp7IiRyZWYiOiIxMDQifX0sIlBhcmVudFN0eWxlIjp7IiRyZWYiOiIxMDEifX0sIlRpdGxlU3R5bGUiOnsiJGlkIjoiMzI1IiwiRm9udFNldHRpbmdzIjp7IiRpZCI6IjMyNi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jciLCJMaW5lQ29sb3IiOm51bGwsIkxpbmVXZWlnaHQiOjAuMCwiTGluZVR5cGUiOjAsIlBhcmVudFN0eWxlIjpudWxsfSwiUGFyZW50U3R5bGUiOnsiJHJlZiI6IjEwNyJ9fSwiRGF0ZVN0eWxlIjp7IiRpZCI6IjMyOCIsIkZvbnRTZXR0aW5ncyI6eyIkaWQiOiIzMj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zMCIsIkxpbmVDb2xvciI6bnVsbCwiTGluZVdlaWdodCI6MC4wLCJMaW5lVHlwZSI6MCwiUGFyZW50U3R5bGUiOm51bGx9LCJQYXJlbnRTdHlsZSI6eyIkcmVmIjoiMTE0In19LCJEYXRlRm9ybWF0Ijp7IiRyZWYiOiIxMjEifSwiSXNWaXNpYmxlIjp0cnVlLCJQYXJlbnRTdHlsZSI6eyIkcmVmIjoiODAifX0sIkluZGV4Ijo4LCJJZCI6IjJjY2FjNjE1LWI1N2EtNGZiOS05NWJlLWJkMTgyZmFlNzc3NSIsIkltcG9ydElkIjpudWxsLCJUaXRsZSI6IkRlbGl2ZXIgdGVjaG5pY2FsIGFzc2lzdGFuY2UgdG8gTWlub3JpdHkgQ0RFIHRyYWluaW5nIHBhcnRpY2lwYW50cyBzZWVraW5nIGZvbGxvdy1vbiBzdXBwb3J0IGZyb20gTkNJRiIsIk5vdGUiOm51bGwsIkh5cGVybGluayI6bnVsbCwiSXNDaGFuZ2VkIjpmYWxzZSwiSXNOZXciOmZhbHNlfV0sIk1zUHJvamVjdEl0ZW1zVHJlZSI6eyIkaWQiOiIzMzEiLCJSb290Ijp7IiRpZCI6IjMzMiIsIkltcG9ydElkIjpudWxsLCJJc0ltcG9ydGVkIjpmYWxzZSwiQ2hpbGRyZW4iOltdfX0sIlNldHRpbmdzIjp7IiRpZCI6IjMzMyIsIkltcGFPcHRpb25zIjp7IiRpZCI6IjMzNC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saW5lSW1wb3J0ZWQiOmZhbHNl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NCIF">
  <a:themeElements>
    <a:clrScheme name="NCIF 4">
      <a:dk1>
        <a:srgbClr val="000000"/>
      </a:dk1>
      <a:lt1>
        <a:srgbClr val="FFFFFF"/>
      </a:lt1>
      <a:dk2>
        <a:srgbClr val="569BBD"/>
      </a:dk2>
      <a:lt2>
        <a:srgbClr val="808080"/>
      </a:lt2>
      <a:accent1>
        <a:srgbClr val="99CEDD"/>
      </a:accent1>
      <a:accent2>
        <a:srgbClr val="B95915"/>
      </a:accent2>
      <a:accent3>
        <a:srgbClr val="FFFFFF"/>
      </a:accent3>
      <a:accent4>
        <a:srgbClr val="000000"/>
      </a:accent4>
      <a:accent5>
        <a:srgbClr val="CAE3EB"/>
      </a:accent5>
      <a:accent6>
        <a:srgbClr val="A75012"/>
      </a:accent6>
      <a:hlink>
        <a:srgbClr val="74BBBD"/>
      </a:hlink>
      <a:folHlink>
        <a:srgbClr val="003557"/>
      </a:folHlink>
    </a:clrScheme>
    <a:fontScheme name="NCIF">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NCI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CI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CI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CIF 4">
        <a:dk1>
          <a:srgbClr val="000000"/>
        </a:dk1>
        <a:lt1>
          <a:srgbClr val="FFFFFF"/>
        </a:lt1>
        <a:dk2>
          <a:srgbClr val="569BBD"/>
        </a:dk2>
        <a:lt2>
          <a:srgbClr val="808080"/>
        </a:lt2>
        <a:accent1>
          <a:srgbClr val="99CEDD"/>
        </a:accent1>
        <a:accent2>
          <a:srgbClr val="B95915"/>
        </a:accent2>
        <a:accent3>
          <a:srgbClr val="FFFFFF"/>
        </a:accent3>
        <a:accent4>
          <a:srgbClr val="000000"/>
        </a:accent4>
        <a:accent5>
          <a:srgbClr val="CAE3EB"/>
        </a:accent5>
        <a:accent6>
          <a:srgbClr val="A75012"/>
        </a:accent6>
        <a:hlink>
          <a:srgbClr val="74BBBD"/>
        </a:hlink>
        <a:folHlink>
          <a:srgbClr val="00355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General_x0020_Notes xmlns="1ebe05a5-f381-48af-bc27-8e5e2442db3e">COMMENT BY COB, Frid, Sept. 30, 2016.</General_x0020_Notes>
    <Business_x0020_Unit xmlns="8f418ccd-e58d-4230-bf28-9ba4dc663030">Program: NMTC</Business_x0020_Unit>
    <Business_x0020_Unit_x0020_Notes xmlns="1ebe05a5-f381-48af-bc27-8e5e2442db3e">FOR COMMENT BY: NMTC, LEA BUs</Business_x0020_Unit_x0020_Notes>
    <Deadline xmlns="1ebe05a5-f381-48af-bc27-8e5e2442db3e">2016-09-30T04:00:00+00:00</Deadline>
    <Document_x0020_Type xmlns="1ebe05a5-f381-48af-bc27-8e5e2442db3e">Programs - Internal</Document_x0020_Type>
    <Send_x0020_Email_x0020_to_x0020_Reviewers xmlns="1ebe05a5-f381-48af-bc27-8e5e2442db3e">false</Send_x0020_Email_x0020_to_x0020_Reviewers>
    <Document_x0020_Owner xmlns="1ebe05a5-f381-48af-bc27-8e5e2442db3e">
      <UserInfo>
        <DisplayName>Sowell, Mia</DisplayName>
        <AccountId>2160</AccountId>
        <AccountType/>
      </UserInfo>
    </Document_x0020_Owner>
    <_x0035_08_x0020_Compliant xmlns="1ebe05a5-f381-48af-bc27-8e5e2442db3e">false</_x0035_08_x0020_Compliant>
    <_dlc_DocId xmlns="52222ef0-b167-44f5-92f7-438fda0857cd">DOCDFI-176-502</_dlc_DocId>
    <_dlc_DocIdUrl xmlns="52222ef0-b167-44f5-92f7-438fda0857cd">
      <Url>https://thegreen.treas.gov/do/cdfi/clearance/_layouts/DocIdRedir.aspx?ID=DOCDFI-176-502</Url>
      <Description>DOCDFI-176-502</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66CCB361F388254D924CAF0F94E46D24" ma:contentTypeVersion="14" ma:contentTypeDescription="Create a new document." ma:contentTypeScope="" ma:versionID="a76e53195ac3ebd83a74e63b75b3d31f">
  <xsd:schema xmlns:xsd="http://www.w3.org/2001/XMLSchema" xmlns:xs="http://www.w3.org/2001/XMLSchema" xmlns:p="http://schemas.microsoft.com/office/2006/metadata/properties" xmlns:ns2="1ebe05a5-f381-48af-bc27-8e5e2442db3e" xmlns:ns3="8f418ccd-e58d-4230-bf28-9ba4dc663030" xmlns:ns4="52222ef0-b167-44f5-92f7-438fda0857cd" targetNamespace="http://schemas.microsoft.com/office/2006/metadata/properties" ma:root="true" ma:fieldsID="2dd87067ea42acfd80845861f0510f3b" ns2:_="" ns3:_="" ns4:_="">
    <xsd:import namespace="1ebe05a5-f381-48af-bc27-8e5e2442db3e"/>
    <xsd:import namespace="8f418ccd-e58d-4230-bf28-9ba4dc663030"/>
    <xsd:import namespace="52222ef0-b167-44f5-92f7-438fda0857cd"/>
    <xsd:element name="properties">
      <xsd:complexType>
        <xsd:sequence>
          <xsd:element name="documentManagement">
            <xsd:complexType>
              <xsd:all>
                <xsd:element ref="ns2:Document_x0020_Owner"/>
                <xsd:element ref="ns2:Deadline"/>
                <xsd:element ref="ns2:Document_x0020_Type"/>
                <xsd:element ref="ns3:Business_x0020_Unit"/>
                <xsd:element ref="ns2:Send_x0020_Email_x0020_to_x0020_Reviewers" minOccurs="0"/>
                <xsd:element ref="ns2:General_x0020_Notes"/>
                <xsd:element ref="ns2:Business_x0020_Unit_x0020_Notes"/>
                <xsd:element ref="ns2:_x0035_08_x0020_Compliant"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e05a5-f381-48af-bc27-8e5e2442db3e" elementFormDefault="qualified">
    <xsd:import namespace="http://schemas.microsoft.com/office/2006/documentManagement/types"/>
    <xsd:import namespace="http://schemas.microsoft.com/office/infopath/2007/PartnerControls"/>
    <xsd:element name="Document_x0020_Owner" ma:index="2" ma:displayName="Document Owner" ma:internalName="Document_x0020_Owner">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eadline" ma:index="3" ma:displayName="Deadline" ma:description="" ma:format="DateOnly" ma:internalName="Deadline">
      <xsd:simpleType>
        <xsd:restriction base="dms:DateTime"/>
      </xsd:simpleType>
    </xsd:element>
    <xsd:element name="Document_x0020_Type" ma:index="4" ma:displayName="Document Type" ma:default="Programs - External" ma:description="" ma:format="Dropdown" ma:internalName="Document_x0020_Type">
      <xsd:simpleType>
        <xsd:restriction base="dms:Choice">
          <xsd:enumeration value="Budget Documents"/>
          <xsd:enumeration value="CCME Documents - External"/>
          <xsd:enumeration value="CCME Documents - Internal"/>
          <xsd:enumeration value="Front Office"/>
          <xsd:enumeration value="FS&amp;R Documents - External"/>
          <xsd:enumeration value="FS&amp;R Documents - Internal"/>
          <xsd:enumeration value="LEA - Director Documents"/>
          <xsd:enumeration value="LEA - External"/>
          <xsd:enumeration value="LEA - Programs"/>
          <xsd:enumeration value="Legal - External"/>
          <xsd:enumeration value="Programs - External"/>
          <xsd:enumeration value="Programs - Internal"/>
        </xsd:restriction>
      </xsd:simpleType>
    </xsd:element>
    <xsd:element name="Send_x0020_Email_x0020_to_x0020_Reviewers" ma:index="6" nillable="true" ma:displayName="Send Email to Reviewers" ma:default="1" ma:description="" ma:internalName="Send_x0020_Email_x0020_to_x0020_Reviewers">
      <xsd:simpleType>
        <xsd:restriction base="dms:Boolean"/>
      </xsd:simpleType>
    </xsd:element>
    <xsd:element name="General_x0020_Notes" ma:index="7" ma:displayName="General Notes" ma:internalName="General_x0020_Notes">
      <xsd:simpleType>
        <xsd:restriction base="dms:Text">
          <xsd:maxLength value="255"/>
        </xsd:restriction>
      </xsd:simpleType>
    </xsd:element>
    <xsd:element name="Business_x0020_Unit_x0020_Notes" ma:index="8" ma:displayName="Business Unit Notes" ma:internalName="Business_x0020_Unit_x0020_Notes">
      <xsd:simpleType>
        <xsd:restriction base="dms:Text">
          <xsd:maxLength value="255"/>
        </xsd:restriction>
      </xsd:simpleType>
    </xsd:element>
    <xsd:element name="_x0035_08_x0020_Compliant" ma:index="10" nillable="true" ma:displayName="508 Compliant" ma:default="0" ma:internalName="_x0035_08_x0020_Complian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f418ccd-e58d-4230-bf28-9ba4dc663030" elementFormDefault="qualified">
    <xsd:import namespace="http://schemas.microsoft.com/office/2006/documentManagement/types"/>
    <xsd:import namespace="http://schemas.microsoft.com/office/infopath/2007/PartnerControls"/>
    <xsd:element name="Business_x0020_Unit" ma:index="5" ma:displayName="Business Unit" ma:default="Office of the Director" ma:description="" ma:format="Dropdown" ma:internalName="Business_x0020_Unit">
      <xsd:simpleType>
        <xsd:restriction base="dms:Choice">
          <xsd:enumeration value="Office of the Director"/>
          <xsd:enumeration value="Office of the Deputy Director"/>
          <xsd:enumeration value="Certification, Compliance, Monitoring and Evaluation"/>
          <xsd:enumeration value="Financial Management"/>
          <xsd:enumeration value="Financial Strategies and Research"/>
          <xsd:enumeration value="Information Technology"/>
          <xsd:enumeration value="Legal Counsel"/>
          <xsd:enumeration value="Legislative and External Affairs"/>
          <xsd:enumeration value="Operations"/>
          <xsd:enumeration value="Program: BEA"/>
          <xsd:enumeration value="Program: BG"/>
          <xsd:enumeration value="Program: CDFI"/>
          <xsd:enumeration value="Program: CMF"/>
          <xsd:enumeration value="Program: NACA"/>
          <xsd:enumeration value="Program: NMTC"/>
          <xsd:enumeration value="Training and Outreach"/>
        </xsd:restriction>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Document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BB1BEF-1828-4FDF-B810-2F4D0E7621F8}">
  <ds:schemaRefs>
    <ds:schemaRef ds:uri="http://schemas.microsoft.com/sharepoint/v3/contenttype/forms"/>
  </ds:schemaRefs>
</ds:datastoreItem>
</file>

<file path=customXml/itemProps2.xml><?xml version="1.0" encoding="utf-8"?>
<ds:datastoreItem xmlns:ds="http://schemas.openxmlformats.org/officeDocument/2006/customXml" ds:itemID="{0A6C0AB0-F6C0-48B9-A856-B99389D98A9A}">
  <ds:schemaRefs>
    <ds:schemaRef ds:uri="http://schemas.microsoft.com/sharepoint/events"/>
  </ds:schemaRefs>
</ds:datastoreItem>
</file>

<file path=customXml/itemProps3.xml><?xml version="1.0" encoding="utf-8"?>
<ds:datastoreItem xmlns:ds="http://schemas.openxmlformats.org/officeDocument/2006/customXml" ds:itemID="{5DF24B6C-2D2E-4365-8F04-8DCC19A888E7}">
  <ds:schemaRefs>
    <ds:schemaRef ds:uri="http://purl.org/dc/terms/"/>
    <ds:schemaRef ds:uri="http://schemas.openxmlformats.org/package/2006/metadata/core-properties"/>
    <ds:schemaRef ds:uri="http://purl.org/dc/dcmitype/"/>
    <ds:schemaRef ds:uri="8f418ccd-e58d-4230-bf28-9ba4dc663030"/>
    <ds:schemaRef ds:uri="1ebe05a5-f381-48af-bc27-8e5e2442db3e"/>
    <ds:schemaRef ds:uri="http://purl.org/dc/elements/1.1/"/>
    <ds:schemaRef ds:uri="http://schemas.microsoft.com/office/2006/metadata/properties"/>
    <ds:schemaRef ds:uri="52222ef0-b167-44f5-92f7-438fda0857cd"/>
    <ds:schemaRef ds:uri="http://schemas.microsoft.com/office/2006/documentManagement/types"/>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BCBDBC16-FA4E-4924-AC71-D9690E6219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e05a5-f381-48af-bc27-8e5e2442db3e"/>
    <ds:schemaRef ds:uri="8f418ccd-e58d-4230-bf28-9ba4dc663030"/>
    <ds:schemaRef ds:uri="52222ef0-b167-44f5-92f7-438fda0857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NCIF</Template>
  <TotalTime>14332</TotalTime>
  <Words>1014</Words>
  <Application>Microsoft Office PowerPoint</Application>
  <PresentationFormat>On-screen Show (4:3)</PresentationFormat>
  <Paragraphs>225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NCIF</vt:lpstr>
      <vt:lpstr>    US Department of Treasury Minority CDE NMTC Program Training and Technical Assistance  Introduction and Intake Form Overview   October 17-18, 2016 </vt:lpstr>
      <vt:lpstr>Presentation Roadmap</vt:lpstr>
      <vt:lpstr>Overview </vt:lpstr>
      <vt:lpstr>Goals of the Project</vt:lpstr>
      <vt:lpstr>Project Process and Timeline</vt:lpstr>
      <vt:lpstr>PowerPoint Presentation</vt:lpstr>
      <vt:lpstr>Requirements to Participate in Training and Technical Assistance</vt:lpstr>
      <vt:lpstr>Intake Form - Goals</vt:lpstr>
      <vt:lpstr>Intake Form - Contents</vt:lpstr>
      <vt:lpstr>Intake Form - Disclosures</vt:lpstr>
      <vt:lpstr>Completing the Intake Form</vt:lpstr>
      <vt:lpstr>Completing the Intake Form - Links</vt:lpstr>
      <vt:lpstr>Completing the Intake Form –                    Part I Registration Screen</vt:lpstr>
      <vt:lpstr>Completing the Intake Form –                    Part I: MCDE Registration </vt:lpstr>
      <vt:lpstr>Completing the Intake Form –                        Part II Registration Screen</vt:lpstr>
      <vt:lpstr>Completing the Intake Form –                    Part II: Intake Form </vt:lpstr>
      <vt:lpstr>Contact Information</vt:lpstr>
    </vt:vector>
  </TitlesOfParts>
  <Company>SAS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MDCE Intake Form Webinar-Comment Period-92316</dc:title>
  <dc:creator>Saurabh Narain</dc:creator>
  <cp:lastModifiedBy>Marina Titova</cp:lastModifiedBy>
  <cp:revision>598</cp:revision>
  <cp:lastPrinted>2016-10-14T18:43:27Z</cp:lastPrinted>
  <dcterms:created xsi:type="dcterms:W3CDTF">2007-10-31T18:54:24Z</dcterms:created>
  <dcterms:modified xsi:type="dcterms:W3CDTF">2016-10-19T16:09:17Z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0x01010066CCB361F388254D924CAF0F94E46D24</vt:lpwstr>
  </property>
  <property fmtid="{D5CDD505-2E9C-101B-9397-08002B2CF9AE}" pid="3" name="_dlc_DocIdItemGuid">
    <vt:lpwstr>a867f171-1e32-4af5-ad39-0e5db5103078</vt:lpwstr>
  </property>
  <property fmtid="{D5CDD505-2E9C-101B-9397-08002B2CF9AE}" pid="4" name="WorkflowChangePath">
    <vt:lpwstr>910e4bce-f068-4d3f-ba95-2ed68f8ff77d,4;19c9f655-8bd3-45e4-92e8-89b91fcc1fac,6;19c9f655-8bd3-45e4-92e8-89b91fcc1fac,8;</vt:lpwstr>
  </property>
</Properties>
</file>